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47"/>
  </p:notesMasterIdLst>
  <p:handoutMasterIdLst>
    <p:handoutMasterId r:id="rId48"/>
  </p:handoutMasterIdLst>
  <p:sldIdLst>
    <p:sldId id="385" r:id="rId2"/>
    <p:sldId id="367" r:id="rId3"/>
    <p:sldId id="349" r:id="rId4"/>
    <p:sldId id="398" r:id="rId5"/>
    <p:sldId id="399" r:id="rId6"/>
    <p:sldId id="400" r:id="rId7"/>
    <p:sldId id="401" r:id="rId8"/>
    <p:sldId id="402" r:id="rId9"/>
    <p:sldId id="403" r:id="rId10"/>
    <p:sldId id="404" r:id="rId11"/>
    <p:sldId id="405" r:id="rId12"/>
    <p:sldId id="406" r:id="rId13"/>
    <p:sldId id="407" r:id="rId14"/>
    <p:sldId id="382" r:id="rId15"/>
    <p:sldId id="293" r:id="rId16"/>
    <p:sldId id="368" r:id="rId17"/>
    <p:sldId id="411" r:id="rId18"/>
    <p:sldId id="410" r:id="rId19"/>
    <p:sldId id="412" r:id="rId20"/>
    <p:sldId id="409" r:id="rId21"/>
    <p:sldId id="408" r:id="rId22"/>
    <p:sldId id="373" r:id="rId23"/>
    <p:sldId id="374" r:id="rId24"/>
    <p:sldId id="357" r:id="rId25"/>
    <p:sldId id="350" r:id="rId26"/>
    <p:sldId id="351" r:id="rId27"/>
    <p:sldId id="358" r:id="rId28"/>
    <p:sldId id="376" r:id="rId29"/>
    <p:sldId id="396" r:id="rId30"/>
    <p:sldId id="377" r:id="rId31"/>
    <p:sldId id="394" r:id="rId32"/>
    <p:sldId id="395" r:id="rId33"/>
    <p:sldId id="326" r:id="rId34"/>
    <p:sldId id="330" r:id="rId35"/>
    <p:sldId id="331" r:id="rId36"/>
    <p:sldId id="390" r:id="rId37"/>
    <p:sldId id="391" r:id="rId38"/>
    <p:sldId id="392" r:id="rId39"/>
    <p:sldId id="388" r:id="rId40"/>
    <p:sldId id="389" r:id="rId41"/>
    <p:sldId id="393" r:id="rId42"/>
    <p:sldId id="332" r:id="rId43"/>
    <p:sldId id="333" r:id="rId44"/>
    <p:sldId id="365" r:id="rId45"/>
    <p:sldId id="413" r:id="rId4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FDA"/>
    <a:srgbClr val="C3BFFD"/>
    <a:srgbClr val="AFFFAF"/>
    <a:srgbClr val="FFB3D9"/>
    <a:srgbClr val="808080"/>
    <a:srgbClr val="99FF66"/>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1" autoAdjust="0"/>
    <p:restoredTop sz="96465" autoAdjust="0"/>
  </p:normalViewPr>
  <p:slideViewPr>
    <p:cSldViewPr>
      <p:cViewPr varScale="1">
        <p:scale>
          <a:sx n="74" d="100"/>
          <a:sy n="74"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16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16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06B4CC-D2DA-4596-ABE3-0B20F3B2CA5A}" type="slidenum">
              <a:rPr lang="ru-RU"/>
              <a:pPr/>
              <a:t>‹#›</a:t>
            </a:fld>
            <a:endParaRPr lang="ru-RU"/>
          </a:p>
        </p:txBody>
      </p:sp>
    </p:spTree>
    <p:extLst>
      <p:ext uri="{BB962C8B-B14F-4D97-AF65-F5344CB8AC3E}">
        <p14:creationId xmlns:p14="http://schemas.microsoft.com/office/powerpoint/2010/main" val="14638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146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46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46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1146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88B6AA-5E06-43EC-A456-09C21BEB6D6B}" type="slidenum">
              <a:rPr lang="ru-RU"/>
              <a:pPr/>
              <a:t>‹#›</a:t>
            </a:fld>
            <a:endParaRPr lang="ru-RU"/>
          </a:p>
        </p:txBody>
      </p:sp>
    </p:spTree>
    <p:extLst>
      <p:ext uri="{BB962C8B-B14F-4D97-AF65-F5344CB8AC3E}">
        <p14:creationId xmlns:p14="http://schemas.microsoft.com/office/powerpoint/2010/main" val="37420796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685800" y="1997076"/>
            <a:ext cx="7772400" cy="1431925"/>
          </a:xfrm>
        </p:spPr>
        <p:txBody>
          <a:bodyPr anchor="b" anchorCtr="1"/>
          <a:lstStyle>
            <a:lvl1pPr algn="ctr">
              <a:defRPr/>
            </a:lvl1pPr>
          </a:lstStyle>
          <a:p>
            <a:r>
              <a:rPr lang="ru-RU"/>
              <a:t>Образец заголовка</a:t>
            </a:r>
          </a:p>
        </p:txBody>
      </p:sp>
      <p:sp>
        <p:nvSpPr>
          <p:cNvPr id="1556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556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ru-RU"/>
          </a:p>
        </p:txBody>
      </p:sp>
      <p:sp>
        <p:nvSpPr>
          <p:cNvPr id="155653" name="Rectangle 5"/>
          <p:cNvSpPr>
            <a:spLocks noGrp="1" noChangeArrowheads="1"/>
          </p:cNvSpPr>
          <p:nvPr>
            <p:ph type="ftr" sz="quarter" idx="3"/>
          </p:nvPr>
        </p:nvSpPr>
        <p:spPr/>
        <p:txBody>
          <a:bodyPr/>
          <a:lstStyle>
            <a:lvl1pPr>
              <a:defRPr/>
            </a:lvl1pPr>
          </a:lstStyle>
          <a:p>
            <a:r>
              <a:rPr lang="ru-RU"/>
              <a:t>слайд №</a:t>
            </a:r>
          </a:p>
        </p:txBody>
      </p:sp>
      <p:sp>
        <p:nvSpPr>
          <p:cNvPr id="155654" name="Rectangle 6"/>
          <p:cNvSpPr>
            <a:spLocks noGrp="1" noChangeArrowheads="1"/>
          </p:cNvSpPr>
          <p:nvPr>
            <p:ph type="sldNum" sz="quarter" idx="4"/>
          </p:nvPr>
        </p:nvSpPr>
        <p:spPr/>
        <p:txBody>
          <a:bodyPr/>
          <a:lstStyle>
            <a:lvl1pPr>
              <a:defRPr/>
            </a:lvl1pPr>
          </a:lstStyle>
          <a:p>
            <a:fld id="{975B96D4-F447-4693-B9CB-C22B7D3A3BF5}" type="slidenum">
              <a:rPr lang="ru-RU"/>
              <a:pPr/>
              <a:t>‹#›</a:t>
            </a:fld>
            <a:endParaRPr lang="ru-RU"/>
          </a:p>
        </p:txBody>
      </p:sp>
      <p:sp>
        <p:nvSpPr>
          <p:cNvPr id="155655" name="Rectangle 7"/>
          <p:cNvSpPr>
            <a:spLocks noGrp="1" noChangeArrowheads="1"/>
          </p:cNvSpPr>
          <p:nvPr>
            <p:ph type="dt" sz="quarter" idx="2"/>
          </p:nvPr>
        </p:nvSpPr>
        <p:spPr/>
        <p:txBody>
          <a:bodyPr/>
          <a:lstStyle>
            <a:lvl1pPr>
              <a:defRPr/>
            </a:lvl1p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ru-RU"/>
              <a:t>слайд №</a:t>
            </a:r>
          </a:p>
        </p:txBody>
      </p:sp>
      <p:sp>
        <p:nvSpPr>
          <p:cNvPr id="6" name="Номер слайда 5"/>
          <p:cNvSpPr>
            <a:spLocks noGrp="1"/>
          </p:cNvSpPr>
          <p:nvPr>
            <p:ph type="sldNum" sz="quarter" idx="12"/>
          </p:nvPr>
        </p:nvSpPr>
        <p:spPr/>
        <p:txBody>
          <a:bodyPr/>
          <a:lstStyle>
            <a:lvl1pPr>
              <a:defRPr/>
            </a:lvl1pPr>
          </a:lstStyle>
          <a:p>
            <a:fld id="{B2768CC0-F9CF-43A0-B14B-789AB2D82550}"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1"/>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1"/>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ru-RU"/>
              <a:t>слайд №</a:t>
            </a:r>
          </a:p>
        </p:txBody>
      </p:sp>
      <p:sp>
        <p:nvSpPr>
          <p:cNvPr id="6" name="Номер слайда 5"/>
          <p:cNvSpPr>
            <a:spLocks noGrp="1"/>
          </p:cNvSpPr>
          <p:nvPr>
            <p:ph type="sldNum" sz="quarter" idx="12"/>
          </p:nvPr>
        </p:nvSpPr>
        <p:spPr/>
        <p:txBody>
          <a:bodyPr/>
          <a:lstStyle>
            <a:lvl1pPr>
              <a:defRPr/>
            </a:lvl1pPr>
          </a:lstStyle>
          <a:p>
            <a:fld id="{DAEC6873-A727-4130-B880-DB1449C9E7E6}"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1"/>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r>
              <a:rPr lang="ru-RU"/>
              <a:t>слайд №</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C390D2EF-BAA5-473A-A39C-04F68C8496CB}"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1"/>
            <a:ext cx="8229600" cy="13843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050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r>
              <a:rPr lang="ru-RU"/>
              <a:t>слайд №</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0759F1EE-BFFD-46B2-B48F-DC1CC71C13C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ru-RU"/>
              <a:t>слайд №</a:t>
            </a:r>
          </a:p>
        </p:txBody>
      </p:sp>
      <p:sp>
        <p:nvSpPr>
          <p:cNvPr id="6" name="Номер слайда 5"/>
          <p:cNvSpPr>
            <a:spLocks noGrp="1"/>
          </p:cNvSpPr>
          <p:nvPr>
            <p:ph type="sldNum" sz="quarter" idx="12"/>
          </p:nvPr>
        </p:nvSpPr>
        <p:spPr/>
        <p:txBody>
          <a:bodyPr/>
          <a:lstStyle>
            <a:lvl1pPr>
              <a:defRPr/>
            </a:lvl1pPr>
          </a:lstStyle>
          <a:p>
            <a:fld id="{14A659DA-BC98-4F79-9165-52A3F8C1AF7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r>
              <a:rPr lang="ru-RU"/>
              <a:t>слайд №</a:t>
            </a:r>
          </a:p>
        </p:txBody>
      </p:sp>
      <p:sp>
        <p:nvSpPr>
          <p:cNvPr id="6" name="Номер слайда 5"/>
          <p:cNvSpPr>
            <a:spLocks noGrp="1"/>
          </p:cNvSpPr>
          <p:nvPr>
            <p:ph type="sldNum" sz="quarter" idx="12"/>
          </p:nvPr>
        </p:nvSpPr>
        <p:spPr/>
        <p:txBody>
          <a:bodyPr/>
          <a:lstStyle>
            <a:lvl1pPr>
              <a:defRPr/>
            </a:lvl1pPr>
          </a:lstStyle>
          <a:p>
            <a:fld id="{6E0CB0A7-F93F-4622-92D6-FBFE35B517A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ru-RU"/>
              <a:t>слайд №</a:t>
            </a:r>
          </a:p>
        </p:txBody>
      </p:sp>
      <p:sp>
        <p:nvSpPr>
          <p:cNvPr id="7" name="Номер слайда 6"/>
          <p:cNvSpPr>
            <a:spLocks noGrp="1"/>
          </p:cNvSpPr>
          <p:nvPr>
            <p:ph type="sldNum" sz="quarter" idx="12"/>
          </p:nvPr>
        </p:nvSpPr>
        <p:spPr/>
        <p:txBody>
          <a:bodyPr/>
          <a:lstStyle>
            <a:lvl1pPr>
              <a:defRPr/>
            </a:lvl1pPr>
          </a:lstStyle>
          <a:p>
            <a:fld id="{F1DB69C0-BC8E-4503-A0F1-135F872FAA6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r>
              <a:rPr lang="ru-RU"/>
              <a:t>слайд №</a:t>
            </a:r>
          </a:p>
        </p:txBody>
      </p:sp>
      <p:sp>
        <p:nvSpPr>
          <p:cNvPr id="9" name="Номер слайда 8"/>
          <p:cNvSpPr>
            <a:spLocks noGrp="1"/>
          </p:cNvSpPr>
          <p:nvPr>
            <p:ph type="sldNum" sz="quarter" idx="12"/>
          </p:nvPr>
        </p:nvSpPr>
        <p:spPr/>
        <p:txBody>
          <a:bodyPr/>
          <a:lstStyle>
            <a:lvl1pPr>
              <a:defRPr/>
            </a:lvl1pPr>
          </a:lstStyle>
          <a:p>
            <a:fld id="{3328AF75-C991-47AF-8494-A298617484B0}"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r>
              <a:rPr lang="ru-RU"/>
              <a:t>слайд №</a:t>
            </a:r>
          </a:p>
        </p:txBody>
      </p:sp>
      <p:sp>
        <p:nvSpPr>
          <p:cNvPr id="5" name="Номер слайда 4"/>
          <p:cNvSpPr>
            <a:spLocks noGrp="1"/>
          </p:cNvSpPr>
          <p:nvPr>
            <p:ph type="sldNum" sz="quarter" idx="12"/>
          </p:nvPr>
        </p:nvSpPr>
        <p:spPr/>
        <p:txBody>
          <a:bodyPr/>
          <a:lstStyle>
            <a:lvl1pPr>
              <a:defRPr/>
            </a:lvl1pPr>
          </a:lstStyle>
          <a:p>
            <a:fld id="{589A09FD-FF03-42DF-94C2-B11FC6F85F12}"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r>
              <a:rPr lang="ru-RU"/>
              <a:t>слайд №</a:t>
            </a:r>
          </a:p>
        </p:txBody>
      </p:sp>
      <p:sp>
        <p:nvSpPr>
          <p:cNvPr id="4" name="Номер слайда 3"/>
          <p:cNvSpPr>
            <a:spLocks noGrp="1"/>
          </p:cNvSpPr>
          <p:nvPr>
            <p:ph type="sldNum" sz="quarter" idx="12"/>
          </p:nvPr>
        </p:nvSpPr>
        <p:spPr/>
        <p:txBody>
          <a:bodyPr/>
          <a:lstStyle>
            <a:lvl1pPr>
              <a:defRPr/>
            </a:lvl1pPr>
          </a:lstStyle>
          <a:p>
            <a:fld id="{B3059E3F-00CF-4C03-93C6-F08D16649C8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ru-RU"/>
              <a:t>слайд №</a:t>
            </a:r>
          </a:p>
        </p:txBody>
      </p:sp>
      <p:sp>
        <p:nvSpPr>
          <p:cNvPr id="7" name="Номер слайда 6"/>
          <p:cNvSpPr>
            <a:spLocks noGrp="1"/>
          </p:cNvSpPr>
          <p:nvPr>
            <p:ph type="sldNum" sz="quarter" idx="12"/>
          </p:nvPr>
        </p:nvSpPr>
        <p:spPr/>
        <p:txBody>
          <a:bodyPr/>
          <a:lstStyle>
            <a:lvl1pPr>
              <a:defRPr/>
            </a:lvl1pPr>
          </a:lstStyle>
          <a:p>
            <a:fld id="{FDA1DB63-E667-4017-941D-060473126AD5}"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r>
              <a:rPr lang="ru-RU"/>
              <a:t>слайд №</a:t>
            </a:r>
          </a:p>
        </p:txBody>
      </p:sp>
      <p:sp>
        <p:nvSpPr>
          <p:cNvPr id="7" name="Номер слайда 6"/>
          <p:cNvSpPr>
            <a:spLocks noGrp="1"/>
          </p:cNvSpPr>
          <p:nvPr>
            <p:ph type="sldNum" sz="quarter" idx="12"/>
          </p:nvPr>
        </p:nvSpPr>
        <p:spPr/>
        <p:txBody>
          <a:bodyPr/>
          <a:lstStyle>
            <a:lvl1pPr>
              <a:defRPr/>
            </a:lvl1pPr>
          </a:lstStyle>
          <a:p>
            <a:fld id="{8C8108C8-5FDB-4CEF-BD55-ADC3E4A5E934}"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457200" y="292101"/>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46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54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154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r>
              <a:rPr lang="ru-RU"/>
              <a:t>слайд №</a:t>
            </a:r>
          </a:p>
        </p:txBody>
      </p:sp>
      <p:sp>
        <p:nvSpPr>
          <p:cNvPr id="154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6652F75-40CE-473A-A4C0-701FE5672CE9}"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images.yandex.ru/search?p=4&amp;ed=1&amp;text=%D0%B2%D0%B7%D1%80%D1%8B%D0%B2%D1%8B%20%D0%B2%20%D0%BC%D0%BE%D1%81%D0%BA%D0%BE%D0%B2%D1%81%D0%BA%D0%BE%D0%BC%20%D0%BC%D0%B5%D1%82%D1%80%D0%BE%20%D1%84%D0%BE%D1%82%D0%BE&amp;spsite=fake-017-15029.ru&amp;img_url=i-r-p.ru/files/files2/45a36c92af9441.74385548&amp;rpt=simage"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592084" y="3830643"/>
            <a:ext cx="8137525" cy="2039938"/>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9525">
            <a:solidFill>
              <a:srgbClr val="FF3300"/>
            </a:solidFill>
            <a:miter lim="800000"/>
            <a:headEnd/>
            <a:tailEnd/>
          </a:ln>
          <a:effectLst/>
        </p:spPr>
        <p:txBody>
          <a:bodyPr anchor="ctr"/>
          <a:lstStyle/>
          <a:p>
            <a:pPr algn="ctr">
              <a:defRPr/>
            </a:pPr>
            <a:r>
              <a:rPr lang="ru-RU" sz="2800" b="1" dirty="0" smtClean="0">
                <a:solidFill>
                  <a:srgbClr val="FFFF00"/>
                </a:solidFill>
                <a:effectLst>
                  <a:outerShdw blurRad="38100" dist="38100" dir="2700000" algn="tl">
                    <a:srgbClr val="000000"/>
                  </a:outerShdw>
                </a:effectLst>
                <a:latin typeface="Garamond" pitchFamily="18" charset="0"/>
              </a:rPr>
              <a:t>Отдел по делам гражданской обороны, чрезвычайным ситуациям и пожарной безопасности администрации Надеждинского муниципального  района</a:t>
            </a:r>
            <a:endParaRPr lang="ru-RU" sz="2800" b="1" dirty="0">
              <a:solidFill>
                <a:srgbClr val="FFFF00"/>
              </a:solidFill>
              <a:effectLst>
                <a:outerShdw blurRad="38100" dist="38100" dir="2700000" algn="tl">
                  <a:srgbClr val="000000"/>
                </a:outerShdw>
              </a:effectLst>
              <a:latin typeface="Garamond" pitchFamily="18" charset="0"/>
            </a:endParaRPr>
          </a:p>
        </p:txBody>
      </p:sp>
      <p:sp>
        <p:nvSpPr>
          <p:cNvPr id="316419" name="Rectangle 4"/>
          <p:cNvSpPr>
            <a:spLocks noChangeArrowheads="1"/>
          </p:cNvSpPr>
          <p:nvPr/>
        </p:nvSpPr>
        <p:spPr bwMode="auto">
          <a:xfrm>
            <a:off x="1" y="1962150"/>
            <a:ext cx="184731" cy="369332"/>
          </a:xfrm>
          <a:prstGeom prst="rect">
            <a:avLst/>
          </a:prstGeom>
          <a:noFill/>
          <a:ln w="9525">
            <a:noFill/>
            <a:miter lim="800000"/>
            <a:headEnd/>
            <a:tailEnd/>
          </a:ln>
        </p:spPr>
        <p:txBody>
          <a:bodyPr wrap="none" anchor="ctr">
            <a:spAutoFit/>
          </a:bodyPr>
          <a:lstStyle/>
          <a:p>
            <a:endParaRPr lang="ru-RU">
              <a:latin typeface="Garamond" pitchFamily="18" charset="0"/>
            </a:endParaRPr>
          </a:p>
        </p:txBody>
      </p:sp>
      <p:pic>
        <p:nvPicPr>
          <p:cNvPr id="316422" name="Picture 6" descr="K:\gerb_0_351.jpg"/>
          <p:cNvPicPr>
            <a:picLocks noChangeAspect="1" noChangeArrowheads="1"/>
          </p:cNvPicPr>
          <p:nvPr/>
        </p:nvPicPr>
        <p:blipFill>
          <a:blip r:embed="rId2"/>
          <a:srcRect/>
          <a:stretch>
            <a:fillRect/>
          </a:stretch>
        </p:blipFill>
        <p:spPr bwMode="auto">
          <a:xfrm>
            <a:off x="3147994" y="1"/>
            <a:ext cx="2857500" cy="334327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2000" fill="hold"/>
                                        <p:tgtEl>
                                          <p:spTgt spid="177154"/>
                                        </p:tgtEl>
                                        <p:attrNameLst>
                                          <p:attrName>ppt_x</p:attrName>
                                        </p:attrNameLst>
                                      </p:cBhvr>
                                      <p:tavLst>
                                        <p:tav tm="0">
                                          <p:val>
                                            <p:strVal val="#ppt_x"/>
                                          </p:val>
                                        </p:tav>
                                        <p:tav tm="100000">
                                          <p:val>
                                            <p:strVal val="#ppt_x"/>
                                          </p:val>
                                        </p:tav>
                                      </p:tavLst>
                                    </p:anim>
                                    <p:anim calcmode="lin" valueType="num">
                                      <p:cBhvr additive="base">
                                        <p:cTn id="8" dur="2000" fill="hold"/>
                                        <p:tgtEl>
                                          <p:spTgt spid="177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ctrTitle"/>
          </p:nvPr>
        </p:nvSpPr>
        <p:spPr>
          <a:xfrm>
            <a:off x="250826" y="333376"/>
            <a:ext cx="8569325" cy="720725"/>
          </a:xfrm>
        </p:spPr>
        <p:txBody>
          <a:bodyPr/>
          <a:lstStyle/>
          <a:p>
            <a:r>
              <a:rPr lang="ru-RU" sz="2800" dirty="0"/>
              <a:t>Взрыв в Пятигорске   17.08. 2010 года</a:t>
            </a:r>
          </a:p>
        </p:txBody>
      </p:sp>
      <p:sp>
        <p:nvSpPr>
          <p:cNvPr id="317443" name="Rectangle 3"/>
          <p:cNvSpPr>
            <a:spLocks noGrp="1" noChangeArrowheads="1"/>
          </p:cNvSpPr>
          <p:nvPr>
            <p:ph type="subTitle" idx="1"/>
          </p:nvPr>
        </p:nvSpPr>
        <p:spPr>
          <a:xfrm>
            <a:off x="358775" y="5013326"/>
            <a:ext cx="8280400" cy="1330325"/>
          </a:xfrm>
        </p:spPr>
        <p:txBody>
          <a:bodyPr/>
          <a:lstStyle/>
          <a:p>
            <a:pPr algn="l">
              <a:lnSpc>
                <a:spcPct val="80000"/>
              </a:lnSpc>
            </a:pPr>
            <a:r>
              <a:rPr lang="ru-RU" sz="1800" b="1">
                <a:solidFill>
                  <a:schemeClr val="bg2"/>
                </a:solidFill>
                <a:effectLst>
                  <a:outerShdw blurRad="38100" dist="38100" dir="2700000" algn="tl">
                    <a:srgbClr val="FFFFFF"/>
                  </a:outerShdw>
                </a:effectLst>
                <a:latin typeface="Arial" charset="0"/>
              </a:rPr>
              <a:t>               Взрыв произошел около 16.30 мск на проспекте Кирова — в машине, припаркованной возле кафе, сработало безоболочное взрывное устройство. Возбуждено уголовное дело по трем статьям, в том числе «теракт». </a:t>
            </a:r>
          </a:p>
          <a:p>
            <a:pPr algn="l">
              <a:lnSpc>
                <a:spcPct val="80000"/>
              </a:lnSpc>
            </a:pPr>
            <a:r>
              <a:rPr lang="ru-RU" sz="1800" b="1">
                <a:solidFill>
                  <a:schemeClr val="bg2"/>
                </a:solidFill>
                <a:effectLst>
                  <a:outerShdw blurRad="38100" dist="38100" dir="2700000" algn="tl">
                    <a:srgbClr val="FFFFFF"/>
                  </a:outerShdw>
                </a:effectLst>
                <a:latin typeface="Arial" charset="0"/>
              </a:rPr>
              <a:t>	Мощность бомбы, по оценкам экспертов, составляла 30 килограммов в тротиловом эквиваленте.</a:t>
            </a:r>
            <a:br>
              <a:rPr lang="ru-RU" sz="1800" b="1">
                <a:solidFill>
                  <a:schemeClr val="bg2"/>
                </a:solidFill>
                <a:effectLst>
                  <a:outerShdw blurRad="38100" dist="38100" dir="2700000" algn="tl">
                    <a:srgbClr val="FFFFFF"/>
                  </a:outerShdw>
                </a:effectLst>
                <a:latin typeface="Arial" charset="0"/>
              </a:rPr>
            </a:br>
            <a:r>
              <a:rPr lang="ru-RU" b="1"/>
              <a:t/>
            </a:r>
            <a:br>
              <a:rPr lang="ru-RU" b="1"/>
            </a:br>
            <a:endParaRPr lang="ru-RU" sz="1600" b="1">
              <a:solidFill>
                <a:srgbClr val="00FF00"/>
              </a:solidFill>
            </a:endParaRPr>
          </a:p>
          <a:p>
            <a:pPr algn="l">
              <a:lnSpc>
                <a:spcPct val="80000"/>
              </a:lnSpc>
            </a:pPr>
            <a:endParaRPr lang="ru-RU" sz="1600" b="1">
              <a:solidFill>
                <a:srgbClr val="00FF00"/>
              </a:solidFill>
            </a:endParaRPr>
          </a:p>
        </p:txBody>
      </p:sp>
      <p:pic>
        <p:nvPicPr>
          <p:cNvPr id="317447" name="Picture 7"/>
          <p:cNvPicPr>
            <a:picLocks noChangeAspect="1" noChangeArrowheads="1"/>
          </p:cNvPicPr>
          <p:nvPr/>
        </p:nvPicPr>
        <p:blipFill>
          <a:blip r:embed="rId2"/>
          <a:srcRect/>
          <a:stretch>
            <a:fillRect/>
          </a:stretch>
        </p:blipFill>
        <p:spPr bwMode="auto">
          <a:xfrm>
            <a:off x="431801" y="1628776"/>
            <a:ext cx="3887788" cy="3095625"/>
          </a:xfrm>
          <a:prstGeom prst="rect">
            <a:avLst/>
          </a:prstGeom>
          <a:noFill/>
          <a:ln w="9525">
            <a:noFill/>
            <a:miter lim="800000"/>
            <a:headEnd/>
            <a:tailEnd/>
          </a:ln>
          <a:effectLst/>
        </p:spPr>
      </p:pic>
      <p:pic>
        <p:nvPicPr>
          <p:cNvPr id="317448" name="Picture 8"/>
          <p:cNvPicPr>
            <a:picLocks noChangeAspect="1" noChangeArrowheads="1"/>
          </p:cNvPicPr>
          <p:nvPr/>
        </p:nvPicPr>
        <p:blipFill>
          <a:blip r:embed="rId3"/>
          <a:srcRect/>
          <a:stretch>
            <a:fillRect/>
          </a:stretch>
        </p:blipFill>
        <p:spPr bwMode="auto">
          <a:xfrm>
            <a:off x="4824414" y="1665289"/>
            <a:ext cx="3924300" cy="3089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7442"/>
                                        </p:tgtEl>
                                        <p:attrNameLst>
                                          <p:attrName>style.visibility</p:attrName>
                                        </p:attrNameLst>
                                      </p:cBhvr>
                                      <p:to>
                                        <p:strVal val="visible"/>
                                      </p:to>
                                    </p:set>
                                    <p:anim calcmode="lin" valueType="num">
                                      <p:cBhvr>
                                        <p:cTn id="7" dur="500" fill="hold"/>
                                        <p:tgtEl>
                                          <p:spTgt spid="3174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7442"/>
                                        </p:tgtEl>
                                        <p:attrNameLst>
                                          <p:attrName>ppt_y</p:attrName>
                                        </p:attrNameLst>
                                      </p:cBhvr>
                                      <p:tavLst>
                                        <p:tav tm="0">
                                          <p:val>
                                            <p:strVal val="#ppt_y"/>
                                          </p:val>
                                        </p:tav>
                                        <p:tav tm="100000">
                                          <p:val>
                                            <p:strVal val="#ppt_y"/>
                                          </p:val>
                                        </p:tav>
                                      </p:tavLst>
                                    </p:anim>
                                    <p:anim calcmode="lin" valueType="num">
                                      <p:cBhvr>
                                        <p:cTn id="9" dur="500" fill="hold"/>
                                        <p:tgtEl>
                                          <p:spTgt spid="3174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74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Picture 4"/>
          <p:cNvPicPr>
            <a:picLocks noChangeAspect="1" noChangeArrowheads="1"/>
          </p:cNvPicPr>
          <p:nvPr/>
        </p:nvPicPr>
        <p:blipFill>
          <a:blip r:embed="rId2"/>
          <a:srcRect/>
          <a:stretch>
            <a:fillRect/>
          </a:stretch>
        </p:blipFill>
        <p:spPr bwMode="auto">
          <a:xfrm>
            <a:off x="1331913" y="2384425"/>
            <a:ext cx="6661151" cy="4248150"/>
          </a:xfrm>
          <a:prstGeom prst="rect">
            <a:avLst/>
          </a:prstGeom>
          <a:noFill/>
          <a:ln w="9525">
            <a:noFill/>
            <a:miter lim="800000"/>
            <a:headEnd/>
            <a:tailEnd/>
          </a:ln>
          <a:effectLst/>
        </p:spPr>
      </p:pic>
      <p:sp>
        <p:nvSpPr>
          <p:cNvPr id="318469" name="Text Box 5"/>
          <p:cNvSpPr txBox="1">
            <a:spLocks noChangeArrowheads="1"/>
          </p:cNvSpPr>
          <p:nvPr/>
        </p:nvSpPr>
        <p:spPr bwMode="auto">
          <a:xfrm>
            <a:off x="0" y="1"/>
            <a:ext cx="8964613" cy="2385268"/>
          </a:xfrm>
          <a:prstGeom prst="rect">
            <a:avLst/>
          </a:prstGeom>
          <a:noFill/>
          <a:ln w="9525">
            <a:noFill/>
            <a:miter lim="800000"/>
            <a:headEnd/>
            <a:tailEnd/>
          </a:ln>
          <a:effectLst/>
        </p:spPr>
        <p:txBody>
          <a:bodyPr>
            <a:spAutoFit/>
          </a:bodyPr>
          <a:lstStyle/>
          <a:p>
            <a:pPr algn="ctr">
              <a:spcBef>
                <a:spcPct val="50000"/>
              </a:spcBef>
            </a:pPr>
            <a:r>
              <a:rPr lang="ru-RU" sz="3200">
                <a:solidFill>
                  <a:schemeClr val="tx2"/>
                </a:solidFill>
              </a:rPr>
              <a:t>5 сентября 2010 года Буйнакск.</a:t>
            </a:r>
          </a:p>
          <a:p>
            <a:pPr>
              <a:spcBef>
                <a:spcPct val="50000"/>
              </a:spcBef>
            </a:pPr>
            <a:r>
              <a:rPr lang="ru-RU">
                <a:solidFill>
                  <a:schemeClr val="bg2"/>
                </a:solidFill>
              </a:rPr>
              <a:t>             В ночь на воскресенье в окрестностях Буйнакска прогремели сразу два взрыва. В результате </a:t>
            </a:r>
            <a:r>
              <a:rPr lang="ru-RU">
                <a:solidFill>
                  <a:srgbClr val="FF3300"/>
                </a:solidFill>
              </a:rPr>
              <a:t>3 человека погибли, более 30 получили ранения.</a:t>
            </a:r>
            <a:r>
              <a:rPr lang="ru-RU">
                <a:solidFill>
                  <a:schemeClr val="bg2"/>
                </a:solidFill>
              </a:rPr>
              <a:t> Сначала неизвестный взорвал автомобиль на территории военного палаточного городка 136-й мотострелковой бригады Министерства обороны РФ. Спустя несколько часов на пути следования машины оперативно-следственной бригады сработало еще одно взрывное устройство.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ChangeAspect="1" noChangeArrowheads="1"/>
          </p:cNvPicPr>
          <p:nvPr/>
        </p:nvPicPr>
        <p:blipFill>
          <a:blip r:embed="rId2"/>
          <a:srcRect/>
          <a:stretch>
            <a:fillRect/>
          </a:stretch>
        </p:blipFill>
        <p:spPr bwMode="auto">
          <a:xfrm>
            <a:off x="1476376" y="2008189"/>
            <a:ext cx="6696075" cy="4589462"/>
          </a:xfrm>
          <a:prstGeom prst="rect">
            <a:avLst/>
          </a:prstGeom>
          <a:noFill/>
          <a:ln w="9525">
            <a:noFill/>
            <a:miter lim="800000"/>
            <a:headEnd/>
            <a:tailEnd/>
          </a:ln>
          <a:effectLst/>
        </p:spPr>
      </p:pic>
      <p:sp>
        <p:nvSpPr>
          <p:cNvPr id="321539" name="Text Box 3"/>
          <p:cNvSpPr txBox="1">
            <a:spLocks noChangeArrowheads="1"/>
          </p:cNvSpPr>
          <p:nvPr/>
        </p:nvSpPr>
        <p:spPr bwMode="auto">
          <a:xfrm>
            <a:off x="323851" y="188914"/>
            <a:ext cx="8569325" cy="1508105"/>
          </a:xfrm>
          <a:prstGeom prst="rect">
            <a:avLst/>
          </a:prstGeom>
          <a:noFill/>
          <a:ln w="9525">
            <a:noFill/>
            <a:miter lim="800000"/>
            <a:headEnd/>
            <a:tailEnd/>
          </a:ln>
          <a:effectLst/>
        </p:spPr>
        <p:txBody>
          <a:bodyPr>
            <a:spAutoFit/>
          </a:bodyPr>
          <a:lstStyle/>
          <a:p>
            <a:pPr algn="ctr">
              <a:spcBef>
                <a:spcPct val="50000"/>
              </a:spcBef>
            </a:pPr>
            <a:r>
              <a:rPr lang="ru-RU" sz="3200" b="1" dirty="0">
                <a:solidFill>
                  <a:srgbClr val="FF3300"/>
                </a:solidFill>
              </a:rPr>
              <a:t>Владикавказ   9 сентября 2010 года</a:t>
            </a:r>
          </a:p>
          <a:p>
            <a:pPr>
              <a:spcBef>
                <a:spcPct val="50000"/>
              </a:spcBef>
            </a:pPr>
            <a:r>
              <a:rPr lang="ru-RU" sz="2400" b="1" dirty="0">
                <a:solidFill>
                  <a:srgbClr val="FFFF00"/>
                </a:solidFill>
              </a:rPr>
              <a:t>            </a:t>
            </a:r>
            <a:r>
              <a:rPr lang="ru-RU" sz="2400" b="1" dirty="0">
                <a:solidFill>
                  <a:schemeClr val="accent2"/>
                </a:solidFill>
              </a:rPr>
              <a:t>В  результате атаки смертника на рынке Владикавказа погибли </a:t>
            </a:r>
            <a:r>
              <a:rPr lang="ru-RU" sz="2400" b="1" dirty="0">
                <a:solidFill>
                  <a:srgbClr val="FF3300"/>
                </a:solidFill>
              </a:rPr>
              <a:t>17 человек</a:t>
            </a:r>
            <a:r>
              <a:rPr lang="ru-RU" sz="2400" b="1" dirty="0">
                <a:solidFill>
                  <a:srgbClr val="FFFF00"/>
                </a:solidFill>
              </a:rPr>
              <a:t> </a:t>
            </a:r>
            <a:r>
              <a:rPr lang="ru-RU" sz="2400" b="1" dirty="0">
                <a:solidFill>
                  <a:schemeClr val="accent2"/>
                </a:solidFill>
              </a:rPr>
              <a:t>и более 170 ранены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2" name="Picture 4"/>
          <p:cNvPicPr>
            <a:picLocks noChangeAspect="1" noChangeArrowheads="1"/>
          </p:cNvPicPr>
          <p:nvPr/>
        </p:nvPicPr>
        <p:blipFill>
          <a:blip r:embed="rId2"/>
          <a:srcRect/>
          <a:stretch>
            <a:fillRect/>
          </a:stretch>
        </p:blipFill>
        <p:spPr bwMode="auto">
          <a:xfrm>
            <a:off x="0" y="1233488"/>
            <a:ext cx="5256213" cy="3935412"/>
          </a:xfrm>
          <a:prstGeom prst="rect">
            <a:avLst/>
          </a:prstGeom>
          <a:noFill/>
          <a:ln w="9525">
            <a:noFill/>
            <a:miter lim="800000"/>
            <a:headEnd/>
            <a:tailEnd/>
          </a:ln>
          <a:effectLst/>
        </p:spPr>
      </p:pic>
      <p:sp>
        <p:nvSpPr>
          <p:cNvPr id="324616" name="Text Box 8"/>
          <p:cNvSpPr txBox="1">
            <a:spLocks noChangeArrowheads="1"/>
          </p:cNvSpPr>
          <p:nvPr/>
        </p:nvSpPr>
        <p:spPr bwMode="auto">
          <a:xfrm>
            <a:off x="5364165" y="620713"/>
            <a:ext cx="3527425" cy="5447645"/>
          </a:xfrm>
          <a:prstGeom prst="rect">
            <a:avLst/>
          </a:prstGeom>
          <a:noFill/>
          <a:ln w="9525">
            <a:noFill/>
            <a:miter lim="800000"/>
            <a:headEnd/>
            <a:tailEnd/>
          </a:ln>
          <a:effectLst/>
        </p:spPr>
        <p:txBody>
          <a:bodyPr>
            <a:spAutoFit/>
          </a:bodyPr>
          <a:lstStyle/>
          <a:p>
            <a:pPr>
              <a:spcBef>
                <a:spcPct val="50000"/>
              </a:spcBef>
            </a:pPr>
            <a:r>
              <a:rPr lang="en-US" b="1">
                <a:solidFill>
                  <a:schemeClr val="tx2"/>
                </a:solidFill>
              </a:rPr>
              <a:t>       </a:t>
            </a:r>
            <a:r>
              <a:rPr lang="ru-RU" sz="1600" b="1">
                <a:solidFill>
                  <a:schemeClr val="tx2"/>
                </a:solidFill>
              </a:rPr>
              <a:t>В Ингушетии в рамках расследования взрыва на городском рынке Владикавказа обнаружено около 160 килограммов взрывчатых веществ.      </a:t>
            </a:r>
          </a:p>
          <a:p>
            <a:pPr>
              <a:spcBef>
                <a:spcPct val="50000"/>
              </a:spcBef>
            </a:pPr>
            <a:r>
              <a:rPr lang="ru-RU" sz="1600" b="1">
                <a:solidFill>
                  <a:schemeClr val="tx2"/>
                </a:solidFill>
              </a:rPr>
              <a:t>        В Назрановском районе республики в лесу были обнаружены три бочки со смесью аммиачной селитры и алюминиевой пудры. Именно эту смесь. </a:t>
            </a:r>
          </a:p>
          <a:p>
            <a:pPr>
              <a:spcBef>
                <a:spcPct val="50000"/>
              </a:spcBef>
            </a:pPr>
            <a:r>
              <a:rPr lang="ru-RU" sz="1600" b="1">
                <a:solidFill>
                  <a:schemeClr val="tx2"/>
                </a:solidFill>
              </a:rPr>
              <a:t>     Следственные органы установили личности пятерых причастных к теракту.</a:t>
            </a:r>
            <a:endParaRPr lang="ru-RU" sz="1400" b="1">
              <a:solidFill>
                <a:schemeClr val="tx2"/>
              </a:solidFill>
            </a:endParaRPr>
          </a:p>
          <a:p>
            <a:pPr>
              <a:spcBef>
                <a:spcPct val="50000"/>
              </a:spcBef>
            </a:pPr>
            <a:r>
              <a:rPr lang="ru-RU" sz="1600" b="1">
                <a:solidFill>
                  <a:schemeClr val="tx2"/>
                </a:solidFill>
              </a:rPr>
              <a:t>      Все они являются членами так называемого "Кавказского эмирата", возглавляемого Доку Умаровым.</a:t>
            </a:r>
            <a:endParaRPr lang="ru-RU" sz="1400" b="1">
              <a:solidFill>
                <a:schemeClr val="tx2"/>
              </a:solidFill>
            </a:endParaRPr>
          </a:p>
          <a:p>
            <a:pPr>
              <a:spcBef>
                <a:spcPct val="50000"/>
              </a:spcBef>
            </a:pPr>
            <a:endParaRPr lang="ru-RU" sz="1200" b="1">
              <a:solidFill>
                <a:schemeClr val="tx2"/>
              </a:solidFill>
            </a:endParaRPr>
          </a:p>
        </p:txBody>
      </p:sp>
      <p:sp>
        <p:nvSpPr>
          <p:cNvPr id="324618" name="Text Box 10"/>
          <p:cNvSpPr txBox="1">
            <a:spLocks noChangeArrowheads="1"/>
          </p:cNvSpPr>
          <p:nvPr/>
        </p:nvSpPr>
        <p:spPr bwMode="auto">
          <a:xfrm>
            <a:off x="358775" y="368301"/>
            <a:ext cx="4033839" cy="461665"/>
          </a:xfrm>
          <a:prstGeom prst="rect">
            <a:avLst/>
          </a:prstGeom>
          <a:noFill/>
          <a:ln w="9525">
            <a:noFill/>
            <a:miter lim="800000"/>
            <a:headEnd/>
            <a:tailEnd/>
          </a:ln>
          <a:effectLst/>
        </p:spPr>
        <p:txBody>
          <a:bodyPr>
            <a:spAutoFit/>
          </a:bodyPr>
          <a:lstStyle/>
          <a:p>
            <a:pPr algn="ctr">
              <a:spcBef>
                <a:spcPct val="50000"/>
              </a:spcBef>
            </a:pPr>
            <a:r>
              <a:rPr lang="ru-RU" sz="2400" b="1">
                <a:solidFill>
                  <a:schemeClr val="tx2"/>
                </a:solidFill>
              </a:rPr>
              <a:t>12 октября 2010 года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a:xfrm>
            <a:off x="215901" y="152400"/>
            <a:ext cx="8748713" cy="6516688"/>
          </a:xfrm>
        </p:spPr>
        <p:txBody>
          <a:bodyPr/>
          <a:lstStyle/>
          <a:p>
            <a:r>
              <a:rPr lang="ru-RU" sz="1800"/>
              <a:t/>
            </a:r>
            <a:br>
              <a:rPr lang="ru-RU" sz="1800"/>
            </a:br>
            <a:r>
              <a:rPr lang="ru-RU" sz="1800"/>
              <a:t/>
            </a:r>
            <a:br>
              <a:rPr lang="ru-RU" sz="1800"/>
            </a:br>
            <a:r>
              <a:rPr lang="ru-RU" sz="1800"/>
              <a:t/>
            </a:r>
            <a:br>
              <a:rPr lang="ru-RU" sz="1800"/>
            </a:br>
            <a:r>
              <a:rPr lang="ru-RU" sz="1800"/>
              <a:t/>
            </a:r>
            <a:br>
              <a:rPr lang="ru-RU" sz="1800"/>
            </a:br>
            <a:r>
              <a:rPr lang="ru-RU" sz="1800"/>
              <a:t/>
            </a:r>
            <a:br>
              <a:rPr lang="ru-RU" sz="1800"/>
            </a:br>
            <a:r>
              <a:rPr lang="ru-RU" sz="1800"/>
              <a:t/>
            </a:r>
            <a:br>
              <a:rPr lang="ru-RU" sz="1800"/>
            </a:br>
            <a:r>
              <a:rPr lang="ru-RU" sz="1800"/>
              <a:t/>
            </a:r>
            <a:br>
              <a:rPr lang="ru-RU" sz="1800"/>
            </a:br>
            <a:r>
              <a:rPr lang="ru-RU"/>
              <a:t/>
            </a:r>
            <a:br>
              <a:rPr lang="ru-RU"/>
            </a:br>
            <a:r>
              <a:rPr lang="ru-RU"/>
              <a:t/>
            </a:r>
            <a:br>
              <a:rPr lang="ru-RU"/>
            </a:br>
            <a:r>
              <a:rPr lang="ru-RU"/>
              <a:t/>
            </a:r>
            <a:br>
              <a:rPr lang="ru-RU"/>
            </a:br>
            <a:r>
              <a:rPr lang="ru-RU"/>
              <a:t/>
            </a:r>
            <a:br>
              <a:rPr lang="ru-RU"/>
            </a:br>
            <a:r>
              <a:rPr lang="ru-RU"/>
              <a:t/>
            </a:r>
            <a:br>
              <a:rPr lang="ru-RU"/>
            </a:br>
            <a:endParaRPr lang="ru-RU"/>
          </a:p>
        </p:txBody>
      </p:sp>
      <p:pic>
        <p:nvPicPr>
          <p:cNvPr id="312327" name="Picture 7" descr="C:\Users\Слава\Desktop\Для докладов по анитеррору\Плакаты\p01.jpg"/>
          <p:cNvPicPr>
            <a:picLocks noChangeAspect="1" noChangeArrowheads="1"/>
          </p:cNvPicPr>
          <p:nvPr/>
        </p:nvPicPr>
        <p:blipFill>
          <a:blip r:embed="rId2"/>
          <a:srcRect/>
          <a:stretch>
            <a:fillRect/>
          </a:stretch>
        </p:blipFill>
        <p:spPr bwMode="auto">
          <a:xfrm>
            <a:off x="-5537" y="-1"/>
            <a:ext cx="9149537" cy="6858001"/>
          </a:xfrm>
          <a:prstGeom prst="rect">
            <a:avLst/>
          </a:prstGeom>
          <a:noFill/>
        </p:spPr>
      </p:pic>
      <p:sp>
        <p:nvSpPr>
          <p:cNvPr id="5" name="TextBox 4"/>
          <p:cNvSpPr txBox="1"/>
          <p:nvPr/>
        </p:nvSpPr>
        <p:spPr>
          <a:xfrm>
            <a:off x="3513125" y="1566837"/>
            <a:ext cx="2300319" cy="400110"/>
          </a:xfrm>
          <a:prstGeom prst="rect">
            <a:avLst/>
          </a:prstGeom>
          <a:noFill/>
        </p:spPr>
        <p:txBody>
          <a:bodyPr wrap="square" rtlCol="0">
            <a:spAutoFit/>
          </a:bodyPr>
          <a:lstStyle/>
          <a:p>
            <a:r>
              <a:rPr lang="ru-RU" sz="2000" b="1" spc="300" dirty="0" smtClean="0">
                <a:solidFill>
                  <a:schemeClr val="bg2"/>
                </a:solidFill>
              </a:rPr>
              <a:t>2 – 01 – 05</a:t>
            </a:r>
            <a:endParaRPr lang="ru-RU" b="1" dirty="0">
              <a:solidFill>
                <a:schemeClr val="bg2"/>
              </a:solidFill>
            </a:endParaRPr>
          </a:p>
        </p:txBody>
      </p:sp>
      <p:sp>
        <p:nvSpPr>
          <p:cNvPr id="6" name="Прямоугольник 5"/>
          <p:cNvSpPr/>
          <p:nvPr/>
        </p:nvSpPr>
        <p:spPr>
          <a:xfrm>
            <a:off x="2819378" y="1931967"/>
            <a:ext cx="3505247" cy="923330"/>
          </a:xfrm>
          <a:prstGeom prst="rect">
            <a:avLst/>
          </a:prstGeom>
        </p:spPr>
        <p:txBody>
          <a:bodyPr wrap="square">
            <a:spAutoFit/>
          </a:bodyPr>
          <a:lstStyle/>
          <a:p>
            <a:r>
              <a:rPr lang="ru-RU" dirty="0" smtClean="0"/>
              <a:t>(</a:t>
            </a:r>
            <a:r>
              <a:rPr lang="ru-RU" dirty="0" smtClean="0">
                <a:solidFill>
                  <a:schemeClr val="bg2"/>
                </a:solidFill>
              </a:rPr>
              <a:t>8-4232) 224-586</a:t>
            </a:r>
          </a:p>
          <a:p>
            <a:r>
              <a:rPr lang="ru-RU" dirty="0" smtClean="0">
                <a:solidFill>
                  <a:schemeClr val="bg2"/>
                </a:solidFill>
              </a:rPr>
              <a:t>Справ. тел. (8-4232) 217-212 </a:t>
            </a:r>
          </a:p>
          <a:p>
            <a:r>
              <a:rPr lang="ru-RU" dirty="0" smtClean="0">
                <a:solidFill>
                  <a:schemeClr val="bg2"/>
                </a:solidFill>
              </a:rPr>
              <a:t>Тел. доверия (8-4232) 224-586</a:t>
            </a:r>
            <a:endParaRPr lang="ru-RU" dirty="0">
              <a:solidFill>
                <a:schemeClr val="bg2"/>
              </a:solidFill>
            </a:endParaRPr>
          </a:p>
        </p:txBody>
      </p:sp>
      <p:sp>
        <p:nvSpPr>
          <p:cNvPr id="7" name="TextBox 6"/>
          <p:cNvSpPr txBox="1"/>
          <p:nvPr/>
        </p:nvSpPr>
        <p:spPr>
          <a:xfrm>
            <a:off x="3184507" y="4341825"/>
            <a:ext cx="2300319" cy="400110"/>
          </a:xfrm>
          <a:prstGeom prst="rect">
            <a:avLst/>
          </a:prstGeom>
          <a:noFill/>
        </p:spPr>
        <p:txBody>
          <a:bodyPr wrap="square" rtlCol="0">
            <a:spAutoFit/>
          </a:bodyPr>
          <a:lstStyle/>
          <a:p>
            <a:r>
              <a:rPr lang="ru-RU" sz="2000" b="1" spc="300" dirty="0" smtClean="0">
                <a:solidFill>
                  <a:schemeClr val="bg2"/>
                </a:solidFill>
              </a:rPr>
              <a:t>2 – 06 – 70</a:t>
            </a:r>
            <a:endParaRPr lang="ru-RU" b="1" dirty="0">
              <a:solidFill>
                <a:schemeClr val="bg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1" name="Rectangle 7"/>
          <p:cNvSpPr>
            <a:spLocks noChangeArrowheads="1"/>
          </p:cNvSpPr>
          <p:nvPr/>
        </p:nvSpPr>
        <p:spPr bwMode="auto">
          <a:xfrm>
            <a:off x="0" y="0"/>
            <a:ext cx="9144000" cy="6858000"/>
          </a:xfrm>
          <a:prstGeom prst="rect">
            <a:avLst/>
          </a:prstGeom>
          <a:gradFill rotWithShape="1">
            <a:gsLst>
              <a:gs pos="0">
                <a:schemeClr val="bg1"/>
              </a:gs>
              <a:gs pos="100000">
                <a:schemeClr val="accent1"/>
              </a:gs>
            </a:gsLst>
            <a:path path="shape">
              <a:fillToRect l="50000" t="50000" r="50000" b="50000"/>
            </a:path>
          </a:gradFill>
          <a:ln w="9525">
            <a:solidFill>
              <a:schemeClr val="tx1"/>
            </a:solidFill>
            <a:miter lim="800000"/>
            <a:headEnd/>
            <a:tailEnd/>
          </a:ln>
          <a:effectLst/>
        </p:spPr>
        <p:txBody>
          <a:bodyPr wrap="none" anchor="ctr"/>
          <a:lstStyle/>
          <a:p>
            <a:endParaRPr lang="ru-RU"/>
          </a:p>
        </p:txBody>
      </p:sp>
      <p:sp>
        <p:nvSpPr>
          <p:cNvPr id="7" name="Содержимое 6"/>
          <p:cNvSpPr>
            <a:spLocks noGrp="1"/>
          </p:cNvSpPr>
          <p:nvPr>
            <p:ph idx="1"/>
          </p:nvPr>
        </p:nvSpPr>
        <p:spPr/>
        <p:txBody>
          <a:bodyPr/>
          <a:lstStyle/>
          <a:p>
            <a:endParaRPr lang="ru-RU" dirty="0"/>
          </a:p>
        </p:txBody>
      </p:sp>
      <p:pic>
        <p:nvPicPr>
          <p:cNvPr id="175114" name="Picture 10" descr="C:\Users\Слава\Desktop\Для докладов по анитеррору\Плакаты\p02.jpg"/>
          <p:cNvPicPr>
            <a:picLocks noChangeAspect="1" noChangeArrowheads="1"/>
          </p:cNvPicPr>
          <p:nvPr/>
        </p:nvPicPr>
        <p:blipFill>
          <a:blip r:embed="rId2"/>
          <a:srcRect/>
          <a:stretch>
            <a:fillRect/>
          </a:stretch>
        </p:blipFill>
        <p:spPr bwMode="auto">
          <a:xfrm>
            <a:off x="1" y="0"/>
            <a:ext cx="9124379"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sz="quarter"/>
          </p:nvPr>
        </p:nvSpPr>
        <p:spPr/>
        <p:txBody>
          <a:bodyPr/>
          <a:lstStyle/>
          <a:p>
            <a:endParaRPr lang="ru-RU"/>
          </a:p>
        </p:txBody>
      </p:sp>
      <p:sp>
        <p:nvSpPr>
          <p:cNvPr id="5" name="Подзаголовок 4"/>
          <p:cNvSpPr>
            <a:spLocks noGrp="1"/>
          </p:cNvSpPr>
          <p:nvPr>
            <p:ph type="subTitle" sz="quarter" idx="1"/>
          </p:nvPr>
        </p:nvSpPr>
        <p:spPr/>
        <p:txBody>
          <a:bodyPr/>
          <a:lstStyle/>
          <a:p>
            <a:endParaRPr lang="ru-RU"/>
          </a:p>
        </p:txBody>
      </p:sp>
      <p:pic>
        <p:nvPicPr>
          <p:cNvPr id="281604" name="Picture 4" descr="C:\Users\Слава\Desktop\Для докладов по анитеррору\Плакаты\p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4610" name="Picture 2" descr="C:\Users\Слава\Desktop\Для докладов по анитеррору\Плакаты\p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5634" name="Picture 2" descr="C:\Users\Слава\Desktop\Для докладов по анитеррору\Плакаты\p05.jpg"/>
          <p:cNvPicPr>
            <a:picLocks noChangeAspect="1" noChangeArrowheads="1"/>
          </p:cNvPicPr>
          <p:nvPr/>
        </p:nvPicPr>
        <p:blipFill>
          <a:blip r:embed="rId2"/>
          <a:srcRect r="11271"/>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6658" name="Picture 2" descr="C:\Users\Слава\Desktop\Для докладов по анитеррору\Плакаты\p06.jpg"/>
          <p:cNvPicPr>
            <a:picLocks noChangeAspect="1" noChangeArrowheads="1"/>
          </p:cNvPicPr>
          <p:nvPr/>
        </p:nvPicPr>
        <p:blipFill>
          <a:blip r:embed="rId2"/>
          <a:srcRect r="10471"/>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type="subTitle" idx="1"/>
          </p:nvPr>
        </p:nvSpPr>
        <p:spPr>
          <a:xfrm>
            <a:off x="395289" y="333376"/>
            <a:ext cx="8424863" cy="6524625"/>
          </a:xfrm>
        </p:spPr>
        <p:txBody>
          <a:bodyPr/>
          <a:lstStyle/>
          <a:p>
            <a:pPr algn="l">
              <a:lnSpc>
                <a:spcPct val="80000"/>
              </a:lnSpc>
            </a:pPr>
            <a:r>
              <a:rPr lang="ru-RU" sz="2000" u="sng">
                <a:solidFill>
                  <a:schemeClr val="bg2"/>
                </a:solidFill>
                <a:effectLst>
                  <a:outerShdw blurRad="38100" dist="38100" dir="2700000" algn="tl">
                    <a:srgbClr val="FFFFFF"/>
                  </a:outerShdw>
                </a:effectLst>
                <a:latin typeface="Times New Roman" pitchFamily="18" charset="0"/>
              </a:rPr>
              <a:t>Терроризм</a:t>
            </a:r>
            <a:r>
              <a:rPr lang="ru-RU" sz="2000">
                <a:solidFill>
                  <a:schemeClr val="bg2"/>
                </a:solidFill>
                <a:effectLst>
                  <a:outerShdw blurRad="38100" dist="38100" dir="2700000" algn="tl">
                    <a:srgbClr val="FFFFFF"/>
                  </a:outerShdw>
                </a:effectLst>
                <a:latin typeface="Times New Roman" pitchFamily="18" charset="0"/>
              </a:rPr>
              <a:t> </a:t>
            </a:r>
            <a:r>
              <a:rPr lang="ru-RU" sz="1700">
                <a:solidFill>
                  <a:schemeClr val="bg2"/>
                </a:solidFill>
                <a:effectLst>
                  <a:outerShdw blurRad="38100" dist="38100" dir="2700000" algn="tl">
                    <a:srgbClr val="FFFFFF"/>
                  </a:outerShdw>
                </a:effectLst>
                <a:latin typeface="Times New Roman" pitchFamily="18" charset="0"/>
              </a:rPr>
              <a:t> –  </a:t>
            </a:r>
            <a:r>
              <a:rPr lang="ru-RU" sz="1700" b="1">
                <a:solidFill>
                  <a:schemeClr val="bg2"/>
                </a:solidFill>
                <a:effectLst>
                  <a:outerShdw blurRad="38100" dist="38100" dir="2700000" algn="tl">
                    <a:srgbClr val="FFFFFF"/>
                  </a:outerShdw>
                </a:effectLst>
                <a:latin typeface="Times New Roman" pitchFamily="18" charset="0"/>
              </a:rPr>
              <a:t>постоянный  спутник  человечества,  который  относится  к  числу самых   опасных   и   труднопрогнозируемых   явлений   современности,   приобретающих  все  более  разнообразные   формы   и   угрожающие   масштабы.   </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Террористические   акты приносят  массовые  человеческие  жертвы,  оказывают  сильное  психологическое давление  на    людей,  влекут  разрушение  материальных  и  духовных ценностей,  не  поддающихся  порой  восстановлению,  сеют  вражду  между государствами, провоцируют войны, недоверие и ненависть между социальными и национальными  группами, которые иногда невозможно преодолеть в течение жизни целого поколения.</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Жертвой террористического акта может стать каждый – даже тот, кто не имеет ни малейшего отношения к конфликту, породившему террористический акт.</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К сожалению, терроризм является весьма действенным орудием устрашения и уничтожения . А за последние несколько лет проблема терроризма приобрела во всем мире глобальные масштабы и имеет тенденцию к устойчивому росту.</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Террористические акты с каждым годом становятся все более тщательно организованными и жестокими, с использованием самой современной техники, оружия, средств  связи. </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В различных регионах мира организована разветвленная сеть подполья, складов оружия и взрывчатых веществ, обеспечивающих структур, финансовых учреждений. В качестве прикрытия для террористических организаций функционирует система фирм, компаний, банков и фондов. </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Для противодействия этому крайне опасному явлению необходима координация усилий всех государств на высшем уровне, создание сети международных организаций.</a:t>
            </a:r>
          </a:p>
          <a:p>
            <a:pPr algn="l">
              <a:lnSpc>
                <a:spcPct val="80000"/>
              </a:lnSpc>
            </a:pPr>
            <a:r>
              <a:rPr lang="ru-RU" sz="1700" b="1">
                <a:solidFill>
                  <a:schemeClr val="bg2"/>
                </a:solidFill>
                <a:effectLst>
                  <a:outerShdw blurRad="38100" dist="38100" dir="2700000" algn="tl">
                    <a:srgbClr val="FFFFFF"/>
                  </a:outerShdw>
                </a:effectLst>
                <a:latin typeface="Times New Roman" pitchFamily="18" charset="0"/>
              </a:rPr>
              <a:t> 	Для осуществления эффективных действий по борьбе с терроризмом необходима также выработка его единых международно-правовых понятий, точной правовой характеристики этого вида преступления.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682" name="Picture 2" descr="C:\Users\Слава\Desktop\Для докладов по анитеррору\Плакаты\p07.jpg"/>
          <p:cNvPicPr>
            <a:picLocks noChangeAspect="1" noChangeArrowheads="1"/>
          </p:cNvPicPr>
          <p:nvPr/>
        </p:nvPicPr>
        <p:blipFill>
          <a:blip r:embed="rId2"/>
          <a:srcRect r="2403"/>
          <a:stretch>
            <a:fillRect/>
          </a:stretch>
        </p:blipFill>
        <p:spPr bwMode="auto">
          <a:xfrm>
            <a:off x="5" y="0"/>
            <a:ext cx="9143996"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8706" name="Picture 2" descr="C:\Users\Слава\Desktop\Для докладов по анитеррору\Плакаты\p08.jpg"/>
          <p:cNvPicPr>
            <a:picLocks noChangeAspect="1" noChangeArrowheads="1"/>
          </p:cNvPicPr>
          <p:nvPr/>
        </p:nvPicPr>
        <p:blipFill>
          <a:blip r:embed="rId2"/>
          <a:srcRect l="1507" r="1611"/>
          <a:stretch>
            <a:fillRect/>
          </a:stretch>
        </p:blipFill>
        <p:spPr bwMode="auto">
          <a:xfrm>
            <a:off x="2" y="0"/>
            <a:ext cx="9143999"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457202" y="292101"/>
            <a:ext cx="8399463" cy="544513"/>
          </a:xfrm>
          <a:solidFill>
            <a:srgbClr val="AFFFAF"/>
          </a:solidFill>
        </p:spPr>
        <p:txBody>
          <a:bodyPr/>
          <a:lstStyle/>
          <a:p>
            <a:pPr algn="ctr"/>
            <a:r>
              <a:rPr lang="ru-RU" sz="2400" b="1"/>
              <a:t>При обнаружении </a:t>
            </a:r>
            <a:r>
              <a:rPr lang="ru-RU" sz="2600" b="1"/>
              <a:t>подозрительного</a:t>
            </a:r>
            <a:r>
              <a:rPr lang="ru-RU" sz="2400" b="1"/>
              <a:t> предмета </a:t>
            </a:r>
            <a:endParaRPr lang="ru-RU" sz="2400"/>
          </a:p>
        </p:txBody>
      </p:sp>
      <p:sp>
        <p:nvSpPr>
          <p:cNvPr id="288771" name="Rectangle 3"/>
          <p:cNvSpPr>
            <a:spLocks noGrp="1" noChangeArrowheads="1"/>
          </p:cNvSpPr>
          <p:nvPr>
            <p:ph type="body" idx="1"/>
          </p:nvPr>
        </p:nvSpPr>
        <p:spPr>
          <a:xfrm>
            <a:off x="457201" y="873126"/>
            <a:ext cx="8435975" cy="5832475"/>
          </a:xfrm>
          <a:solidFill>
            <a:srgbClr val="AFFFAF"/>
          </a:solidFill>
        </p:spPr>
        <p:txBody>
          <a:bodyPr/>
          <a:lstStyle/>
          <a:p>
            <a:pPr>
              <a:lnSpc>
                <a:spcPct val="80000"/>
              </a:lnSpc>
            </a:pPr>
            <a:r>
              <a:rPr lang="ru-RU" sz="2000">
                <a:solidFill>
                  <a:schemeClr val="bg2"/>
                </a:solidFill>
                <a:effectLst>
                  <a:outerShdw blurRad="38100" dist="38100" dir="2700000" algn="tl">
                    <a:srgbClr val="FFFFFF"/>
                  </a:outerShdw>
                </a:effectLst>
                <a:latin typeface="Times New Roman" pitchFamily="18" charset="0"/>
              </a:rPr>
              <a:t>Если Вы обнаружили забытую или бесхозную вещь в общественном транспорте, опросите людей, находящихся рядом. Постарайтесь установить, чья она или кто мог ее оставить. Если хозяин не установлен, немедленно сообщите о находке водителю (машинисту).</a:t>
            </a:r>
            <a:endParaRPr lang="ru-RU" sz="2000" i="1">
              <a:solidFill>
                <a:schemeClr val="bg2"/>
              </a:solidFill>
              <a:effectLst>
                <a:outerShdw blurRad="38100" dist="38100" dir="2700000" algn="tl">
                  <a:srgbClr val="FFFFFF"/>
                </a:outerShdw>
              </a:effectLst>
              <a:latin typeface="Times New Roman" pitchFamily="18" charset="0"/>
            </a:endParaRPr>
          </a:p>
          <a:p>
            <a:pPr>
              <a:lnSpc>
                <a:spcPct val="80000"/>
              </a:lnSpc>
            </a:pPr>
            <a:r>
              <a:rPr lang="ru-RU" sz="2000" i="1">
                <a:solidFill>
                  <a:schemeClr val="bg2"/>
                </a:solidFill>
                <a:effectLst>
                  <a:outerShdw blurRad="38100" dist="38100" dir="2700000" algn="tl">
                    <a:srgbClr val="FFFFFF"/>
                  </a:outerShdw>
                </a:effectLst>
                <a:latin typeface="Times New Roman" pitchFamily="18" charset="0"/>
              </a:rPr>
              <a:t>Если Вы обнаружили подозрительный предмет в подъезде своего дома </a:t>
            </a:r>
            <a:r>
              <a:rPr lang="ru-RU" sz="2000">
                <a:solidFill>
                  <a:schemeClr val="bg2"/>
                </a:solidFill>
                <a:effectLst>
                  <a:outerShdw blurRad="38100" dist="38100" dir="2700000" algn="tl">
                    <a:srgbClr val="FFFFFF"/>
                  </a:outerShdw>
                </a:effectLst>
                <a:latin typeface="Times New Roman" pitchFamily="18" charset="0"/>
              </a:rPr>
              <a:t>опросите соседей, возможно, он принадлежат им. Если владелец не установлен – немедленно сообщите о находке в Ваше отделение милиции.</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Если Вы обнаружили подозрительный предмет в учреждении, немедленно сообщите о находке администрации.</a:t>
            </a:r>
            <a:endParaRPr lang="ru-RU" sz="2000" i="1">
              <a:solidFill>
                <a:schemeClr val="bg2"/>
              </a:solidFill>
              <a:effectLst>
                <a:outerShdw blurRad="38100" dist="38100" dir="2700000" algn="tl">
                  <a:srgbClr val="FFFFFF"/>
                </a:outerShdw>
              </a:effectLst>
              <a:latin typeface="Times New Roman" pitchFamily="18" charset="0"/>
            </a:endParaRPr>
          </a:p>
          <a:p>
            <a:pPr>
              <a:lnSpc>
                <a:spcPct val="80000"/>
              </a:lnSpc>
              <a:buFontTx/>
              <a:buNone/>
            </a:pPr>
            <a:r>
              <a:rPr lang="ru-RU" sz="2000" i="1">
                <a:solidFill>
                  <a:schemeClr val="bg2"/>
                </a:solidFill>
                <a:effectLst>
                  <a:outerShdw blurRad="38100" dist="38100" dir="2700000" algn="tl">
                    <a:srgbClr val="FFFFFF"/>
                  </a:outerShdw>
                </a:effectLst>
                <a:latin typeface="Times New Roman" pitchFamily="18" charset="0"/>
              </a:rPr>
              <a:t>                        </a:t>
            </a:r>
            <a:r>
              <a:rPr lang="ru-RU" sz="2000" i="1" u="sng">
                <a:solidFill>
                  <a:schemeClr val="bg2"/>
                </a:solidFill>
                <a:effectLst>
                  <a:outerShdw blurRad="38100" dist="38100" dir="2700000" algn="tl">
                    <a:srgbClr val="FFFFFF"/>
                  </a:outerShdw>
                </a:effectLst>
                <a:latin typeface="Times New Roman" pitchFamily="18" charset="0"/>
              </a:rPr>
              <a:t> Во всех перечисленных случаях:</a:t>
            </a:r>
          </a:p>
          <a:p>
            <a:pPr>
              <a:lnSpc>
                <a:spcPct val="80000"/>
              </a:lnSpc>
            </a:pPr>
            <a:r>
              <a:rPr lang="ru-RU" sz="2000" i="1">
                <a:solidFill>
                  <a:srgbClr val="FF0000"/>
                </a:solidFill>
                <a:latin typeface="Times New Roman" pitchFamily="18" charset="0"/>
              </a:rPr>
              <a:t>не трогайте, не вскрывайте и не передвигайте находку;</a:t>
            </a:r>
            <a:endParaRPr lang="ru-RU" sz="2000">
              <a:solidFill>
                <a:srgbClr val="FF0000"/>
              </a:solidFill>
              <a:latin typeface="Times New Roman" pitchFamily="18" charset="0"/>
            </a:endParaRPr>
          </a:p>
          <a:p>
            <a:pPr>
              <a:lnSpc>
                <a:spcPct val="80000"/>
              </a:lnSpc>
            </a:pPr>
            <a:r>
              <a:rPr lang="ru-RU" sz="2000">
                <a:solidFill>
                  <a:schemeClr val="bg2"/>
                </a:solidFill>
                <a:effectLst>
                  <a:outerShdw blurRad="38100" dist="38100" dir="2700000" algn="tl">
                    <a:srgbClr val="FFFFFF"/>
                  </a:outerShdw>
                </a:effectLst>
                <a:latin typeface="Times New Roman" pitchFamily="18" charset="0"/>
              </a:rPr>
              <a:t>зафиксируйте время обнаружения находки;</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постарайтесь сделать так, чтобы люди отошли как можно дальше от опасной находки;</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обязательно дождитесь прибытия оперативно-следственной группы, помните Вы являетесь </a:t>
            </a:r>
            <a:r>
              <a:rPr lang="ru-RU" sz="2000" u="sng">
                <a:solidFill>
                  <a:schemeClr val="bg2"/>
                </a:solidFill>
                <a:effectLst>
                  <a:outerShdw blurRad="38100" dist="38100" dir="2700000" algn="tl">
                    <a:srgbClr val="FFFFFF"/>
                  </a:outerShdw>
                </a:effectLst>
                <a:latin typeface="Times New Roman" pitchFamily="18" charset="0"/>
              </a:rPr>
              <a:t>самым важным очевидцем.</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Помните, внешний вид предмета может скрывать его настоящее назначение. В качестве камуфляжа для взрывных устройств используются обычные бытовые предметы: сумки, пакеты, свертки, коробки, игрушки и т. п.</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6" name="Rectangle 4"/>
          <p:cNvSpPr>
            <a:spLocks noGrp="1" noChangeArrowheads="1"/>
          </p:cNvSpPr>
          <p:nvPr>
            <p:ph type="ctrTitle"/>
          </p:nvPr>
        </p:nvSpPr>
        <p:spPr>
          <a:xfrm>
            <a:off x="323851" y="152401"/>
            <a:ext cx="8424863" cy="720725"/>
          </a:xfrm>
          <a:solidFill>
            <a:srgbClr val="AFFFAF"/>
          </a:solidFill>
        </p:spPr>
        <p:txBody>
          <a:bodyPr/>
          <a:lstStyle/>
          <a:p>
            <a:r>
              <a:rPr lang="ru-RU" sz="2000" b="1" u="sng"/>
              <a:t>Правила и порядок поведения населения при обнаружении взрывоопасного предмета. </a:t>
            </a:r>
            <a:endParaRPr lang="ru-RU" sz="2000" i="1"/>
          </a:p>
        </p:txBody>
      </p:sp>
      <p:sp>
        <p:nvSpPr>
          <p:cNvPr id="289797" name="Rectangle 5"/>
          <p:cNvSpPr>
            <a:spLocks noGrp="1" noChangeArrowheads="1"/>
          </p:cNvSpPr>
          <p:nvPr>
            <p:ph type="subTitle" idx="1"/>
          </p:nvPr>
        </p:nvSpPr>
        <p:spPr>
          <a:xfrm>
            <a:off x="287339" y="1204914"/>
            <a:ext cx="8497887" cy="5427662"/>
          </a:xfrm>
          <a:solidFill>
            <a:srgbClr val="AFFFAF"/>
          </a:solidFill>
        </p:spPr>
        <p:txBody>
          <a:bodyPr/>
          <a:lstStyle/>
          <a:p>
            <a:pPr algn="l">
              <a:lnSpc>
                <a:spcPct val="80000"/>
              </a:lnSpc>
            </a:pPr>
            <a:r>
              <a:rPr lang="ru-RU" sz="1600" b="1" i="1" u="sng">
                <a:solidFill>
                  <a:schemeClr val="bg2"/>
                </a:solidFill>
                <a:effectLst>
                  <a:outerShdw blurRad="38100" dist="38100" dir="2700000" algn="tl">
                    <a:srgbClr val="FFFFFF"/>
                  </a:outerShdw>
                </a:effectLst>
                <a:latin typeface="Calibri" pitchFamily="34" charset="0"/>
              </a:rPr>
              <a:t>Об опасности взрыва можно судить по следующим признакам:</a:t>
            </a:r>
            <a:endParaRPr lang="ru-RU" sz="1600" b="1" u="sng">
              <a:solidFill>
                <a:schemeClr val="bg2"/>
              </a:solidFill>
              <a:effectLst>
                <a:outerShdw blurRad="38100" dist="38100" dir="2700000" algn="tl">
                  <a:srgbClr val="FFFFFF"/>
                </a:outerShdw>
              </a:effectLst>
              <a:latin typeface="Calibri" pitchFamily="34" charset="0"/>
            </a:endParaRPr>
          </a:p>
          <a:p>
            <a:pPr algn="l">
              <a:lnSpc>
                <a:spcPct val="80000"/>
              </a:lnSpc>
            </a:pPr>
            <a:r>
              <a:rPr lang="ru-RU" sz="1600">
                <a:solidFill>
                  <a:schemeClr val="bg2"/>
                </a:solidFill>
                <a:effectLst>
                  <a:outerShdw blurRad="38100" dist="38100" dir="2700000" algn="tl">
                    <a:srgbClr val="FFFFFF"/>
                  </a:outerShdw>
                </a:effectLst>
                <a:latin typeface="Calibri" pitchFamily="34" charset="0"/>
              </a:rPr>
              <a:t>наличие неизвестного свертка или какой-либо детали в машине, на лестнице, в квартире и т. д.</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натянутая проволока, шнур;</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провода или изолирующая лента, свисающая из-под машины;</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чужая сумка, портфель, коробка, какой-либо предмет, обнаруженный в машине, у дверей квартиры, в метро, в поезде.</a:t>
            </a:r>
          </a:p>
          <a:p>
            <a:pPr algn="l">
              <a:lnSpc>
                <a:spcPct val="80000"/>
              </a:lnSpc>
            </a:pPr>
            <a:r>
              <a:rPr lang="ru-RU" sz="1600" u="sng">
                <a:solidFill>
                  <a:srgbClr val="FF0000"/>
                </a:solidFill>
                <a:latin typeface="Calibri" pitchFamily="34" charset="0"/>
              </a:rPr>
              <a:t>Заметив взрывоопасный предмет (самодельное взрывчатое устройство, гранату, снаряд, бомбу и т.п.), не подходите близко к нему, немедленно сообщите о находке в милицию, не позволяйте случайным людям прикасаться к опасному предмету и обезвреживать его.</a:t>
            </a:r>
            <a:endParaRPr lang="ru-RU" sz="1600" i="1" u="sng">
              <a:solidFill>
                <a:srgbClr val="FF0000"/>
              </a:solidFill>
              <a:latin typeface="Calibri" pitchFamily="34" charset="0"/>
            </a:endParaRPr>
          </a:p>
          <a:p>
            <a:pPr>
              <a:lnSpc>
                <a:spcPct val="80000"/>
              </a:lnSpc>
            </a:pPr>
            <a:r>
              <a:rPr lang="ru-RU" sz="1600" b="1" i="1" u="sng">
                <a:solidFill>
                  <a:schemeClr val="bg2"/>
                </a:solidFill>
                <a:effectLst>
                  <a:outerShdw blurRad="38100" dist="38100" dir="2700000" algn="tl">
                    <a:srgbClr val="FFFFFF"/>
                  </a:outerShdw>
                </a:effectLst>
                <a:latin typeface="Calibri" pitchFamily="34" charset="0"/>
              </a:rPr>
              <a:t>Категорически запрещается:</a:t>
            </a:r>
            <a:endParaRPr lang="ru-RU" sz="1600" b="1" u="sng">
              <a:solidFill>
                <a:schemeClr val="bg2"/>
              </a:solidFill>
              <a:effectLst>
                <a:outerShdw blurRad="38100" dist="38100" dir="2700000" algn="tl">
                  <a:srgbClr val="FFFFFF"/>
                </a:outerShdw>
              </a:effectLst>
              <a:latin typeface="Calibri" pitchFamily="34" charset="0"/>
            </a:endParaRPr>
          </a:p>
          <a:p>
            <a:pPr algn="l">
              <a:lnSpc>
                <a:spcPct val="80000"/>
              </a:lnSpc>
            </a:pPr>
            <a:r>
              <a:rPr lang="ru-RU" sz="1600">
                <a:solidFill>
                  <a:schemeClr val="bg2"/>
                </a:solidFill>
                <a:effectLst>
                  <a:outerShdw blurRad="38100" dist="38100" dir="2700000" algn="tl">
                    <a:srgbClr val="FFFFFF"/>
                  </a:outerShdw>
                </a:effectLst>
                <a:latin typeface="Calibri" pitchFamily="34" charset="0"/>
              </a:rPr>
              <a:t>пользоваться незнакомыми предметами, найденными на месте работы;</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сдвигать с места, перекатывать взрывоопасные предметы с места на место, брать в руки;</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ударять один боеприпас о другой или бить любыми предметами по корпусу и взрывателю;</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поднимать переносить, класть в карманы, портфели, сумки и т.п.;</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помещать боеприпасы в костер или разводить огонь над ними;</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собирать, и сдавать боеприпасы в качестве металлолома;</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закапывать в землю или бросать их в водоемы;</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наступать или наезжать на боеприпасы;</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обрывать или тянуть отходящие от предметов проволочки или про­вода, предпринимать попытки их обезвредить.</a:t>
            </a:r>
          </a:p>
          <a:p>
            <a:pPr algn="l">
              <a:lnSpc>
                <a:spcPct val="80000"/>
              </a:lnSpc>
            </a:pPr>
            <a:r>
              <a:rPr lang="ru-RU" sz="1600">
                <a:solidFill>
                  <a:schemeClr val="bg2"/>
                </a:solidFill>
                <a:effectLst>
                  <a:outerShdw blurRad="38100" dist="38100" dir="2700000" algn="tl">
                    <a:srgbClr val="FFFFFF"/>
                  </a:outerShdw>
                </a:effectLst>
                <a:latin typeface="Calibri" pitchFamily="34" charset="0"/>
              </a:rPr>
              <a:t>	Заходя в подъезд дома, обращайте внимание на посторонних людей и не­знакомые предметы. Как правило, взрывное устройство в здании закладывается в подвалах, первых этажах, около мусоропроводов, под лестницами.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152400"/>
            <a:ext cx="8255000" cy="1620838"/>
          </a:xfrm>
          <a:solidFill>
            <a:srgbClr val="AFFFAF"/>
          </a:solidFill>
        </p:spPr>
        <p:txBody>
          <a:bodyPr/>
          <a:lstStyle/>
          <a:p>
            <a:pPr algn="ctr"/>
            <a:r>
              <a:rPr lang="ru-RU" sz="4000">
                <a:latin typeface="Times New Roman" pitchFamily="18" charset="0"/>
              </a:rPr>
              <a:t>При захвате людей в заложники необходимо:</a:t>
            </a:r>
            <a:r>
              <a:rPr lang="ru-RU" sz="4000"/>
              <a:t/>
            </a:r>
            <a:br>
              <a:rPr lang="ru-RU" sz="4000"/>
            </a:br>
            <a:endParaRPr lang="ru-RU" sz="4000"/>
          </a:p>
        </p:txBody>
      </p:sp>
      <p:sp>
        <p:nvSpPr>
          <p:cNvPr id="266243" name="Rectangle 3"/>
          <p:cNvSpPr>
            <a:spLocks noGrp="1" noChangeArrowheads="1"/>
          </p:cNvSpPr>
          <p:nvPr>
            <p:ph type="body" idx="1"/>
          </p:nvPr>
        </p:nvSpPr>
        <p:spPr>
          <a:xfrm>
            <a:off x="468313" y="1844676"/>
            <a:ext cx="8229600" cy="4537075"/>
          </a:xfrm>
          <a:solidFill>
            <a:srgbClr val="AFFFAF"/>
          </a:solidFill>
        </p:spPr>
        <p:txBody>
          <a:bodyPr/>
          <a:lstStyle/>
          <a:p>
            <a:pPr>
              <a:lnSpc>
                <a:spcPct val="80000"/>
              </a:lnSpc>
            </a:pPr>
            <a:r>
              <a:rPr lang="ru-RU" sz="2000">
                <a:solidFill>
                  <a:schemeClr val="bg2"/>
                </a:solidFill>
                <a:effectLst>
                  <a:outerShdw blurRad="38100" dist="38100" dir="2700000" algn="tl">
                    <a:srgbClr val="FFFFFF"/>
                  </a:outerShdw>
                </a:effectLst>
                <a:latin typeface="Times New Roman" pitchFamily="18" charset="0"/>
              </a:rPr>
              <a:t>о сложившейся на объекте ситуации незамедлительно сообщить в правоохранительные органы;</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не вступать в переговоры с террористами по собственной инициативе;</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принять меры к беспрепятственному проходу (проезду) на объект сотрудников правоохранительных органов, МЧС, автомашин скорой медицинской помощи;</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по прибытии сотрудников спецподразделений ФСБ и МВД оказать им помощь в получении интересующей их информации;</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при необходимости выполнять требования преступников, если это не связано с причинением ущерба жизни и здоровью людей, не противоречить преступникам, не рисковать жизнью окружающих и своей собственной;</a:t>
            </a:r>
          </a:p>
          <a:p>
            <a:pPr>
              <a:lnSpc>
                <a:spcPct val="80000"/>
              </a:lnSpc>
            </a:pPr>
            <a:r>
              <a:rPr lang="ru-RU" sz="2000">
                <a:solidFill>
                  <a:schemeClr val="bg2"/>
                </a:solidFill>
                <a:effectLst>
                  <a:outerShdw blurRad="38100" dist="38100" dir="2700000" algn="tl">
                    <a:srgbClr val="FFFFFF"/>
                  </a:outerShdw>
                </a:effectLst>
                <a:latin typeface="Times New Roman" pitchFamily="18" charset="0"/>
              </a:rPr>
              <a:t>не допускать действий, которые могут спровоцировать нападающих к применению оружия и привести к человеческим жертвам.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0"/>
            <a:ext cx="8229600" cy="800100"/>
          </a:xfrm>
          <a:solidFill>
            <a:srgbClr val="AFFFAF"/>
          </a:solidFill>
        </p:spPr>
        <p:txBody>
          <a:bodyPr/>
          <a:lstStyle/>
          <a:p>
            <a:pPr algn="ctr"/>
            <a:r>
              <a:rPr lang="ru-RU" sz="1800" b="1">
                <a:latin typeface="Times New Roman" pitchFamily="18" charset="0"/>
              </a:rPr>
              <a:t>О порядке приема сообщений, содержащих угрозы террористического характера, по телефону</a:t>
            </a:r>
          </a:p>
        </p:txBody>
      </p:sp>
      <p:sp>
        <p:nvSpPr>
          <p:cNvPr id="259075" name="Rectangle 3"/>
          <p:cNvSpPr>
            <a:spLocks noGrp="1" noChangeArrowheads="1"/>
          </p:cNvSpPr>
          <p:nvPr>
            <p:ph type="body" idx="1"/>
          </p:nvPr>
        </p:nvSpPr>
        <p:spPr>
          <a:xfrm>
            <a:off x="468313" y="981076"/>
            <a:ext cx="8388351" cy="5724525"/>
          </a:xfrm>
          <a:solidFill>
            <a:srgbClr val="AFFFAF"/>
          </a:solidFill>
        </p:spPr>
        <p:txBody>
          <a:bodyPr/>
          <a:lstStyle/>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постарайтесь дословно запомнить разговор и зафиксировать его на бумаге;</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по ходу разговора отметьте пол, возраст звонившего и особенности его (ее) речи —</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голос (громкий или тихий, низкий или высокий),</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темп речи (быстрый или медленный),</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произношение (отчетливое, искаженное, с заиканием, шепелявое, с акцентом или диалектом),</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манера речи (развязная, с издевкой, с нецензурными выражениями);</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обязательно отметьте звуковой фон (шум автомашин или железнодорожного транспорта, звук теле- или - радиоаппаратуры, голоса, другое);</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отметьте характер звонка — городской или междугородный;</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обязательно зафиксируйте точное время начала разговора и его продолжительность;</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в любом случае постарайтесь в ходе разговора получить ответы на следующие вопросы —</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куда, кому, по какому телефону звонит этот человек?</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какие конкретные требования он (она) выдвигает?</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выдвигает требования он (она) лично, выступает в роли посредника или представляет какую-то группу лиц?</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на каких условиях он (она) или они согласны отказаться от задуманного?</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как и когда с ним (с ней) можно связаться?</a:t>
            </a:r>
          </a:p>
          <a:p>
            <a:pPr marL="990600" lvl="1" indent="-533400">
              <a:lnSpc>
                <a:spcPct val="80000"/>
              </a:lnSpc>
              <a:buFont typeface="Tahoma" pitchFamily="34" charset="0"/>
              <a:buNone/>
            </a:pPr>
            <a:r>
              <a:rPr lang="ru-RU" sz="1400">
                <a:solidFill>
                  <a:schemeClr val="bg2"/>
                </a:solidFill>
                <a:effectLst>
                  <a:outerShdw blurRad="38100" dist="38100" dir="2700000" algn="tl">
                    <a:srgbClr val="FFFFFF"/>
                  </a:outerShdw>
                </a:effectLst>
                <a:latin typeface="Times New Roman" pitchFamily="18" charset="0"/>
              </a:rPr>
              <a:t>- кому вы можете или должны сообщить об этом звонке?</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          - постарайтесь добиться от звонящего максимально возможного промежутка времени для принятия вами и вашим руководством решений или совершения каких-либо действий;</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если возможно, еще в процессе разговора сообщите о нем руководству объекта, если нет — немедленно по его окончанию;</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не распространяйтесь о факте разговора и его содержании, максимально ограничьте число людей, владеющих информацией;</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при наличии автоматического определителя номера (АОНа) запишите определившийся номер телефона в тетрадь, что позволит избежать его случайной утраты;</a:t>
            </a:r>
          </a:p>
          <a:p>
            <a:pPr marL="609600" indent="-609600">
              <a:lnSpc>
                <a:spcPct val="80000"/>
              </a:lnSpc>
              <a:buFontTx/>
              <a:buNone/>
            </a:pPr>
            <a:r>
              <a:rPr lang="ru-RU" sz="1400">
                <a:solidFill>
                  <a:schemeClr val="bg2"/>
                </a:solidFill>
                <a:effectLst>
                  <a:outerShdw blurRad="38100" dist="38100" dir="2700000" algn="tl">
                    <a:srgbClr val="FFFFFF"/>
                  </a:outerShdw>
                </a:effectLst>
                <a:latin typeface="Times New Roman" pitchFamily="18" charset="0"/>
              </a:rPr>
              <a:t>при использовании звукозаписывающей аппаратуры сразу же извлеките кассету (минидиск) с записью разговора и примите меры к ее сохранности, обязательно установите на ее место другую.</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1"/>
            <a:ext cx="8229600" cy="944563"/>
          </a:xfrm>
          <a:solidFill>
            <a:srgbClr val="AFFFAF"/>
          </a:solidFill>
        </p:spPr>
        <p:txBody>
          <a:bodyPr/>
          <a:lstStyle/>
          <a:p>
            <a:pPr algn="ctr"/>
            <a:r>
              <a:rPr lang="ru-RU" sz="2400" b="1">
                <a:latin typeface="Times New Roman" pitchFamily="18" charset="0"/>
              </a:rPr>
              <a:t>Правила обращения с анонимными материалами, содержащими угрозы террористического характера</a:t>
            </a:r>
          </a:p>
        </p:txBody>
      </p:sp>
      <p:sp>
        <p:nvSpPr>
          <p:cNvPr id="260099" name="Rectangle 3"/>
          <p:cNvSpPr>
            <a:spLocks noGrp="1" noChangeArrowheads="1"/>
          </p:cNvSpPr>
          <p:nvPr>
            <p:ph type="body" idx="1"/>
          </p:nvPr>
        </p:nvSpPr>
        <p:spPr>
          <a:xfrm>
            <a:off x="468313" y="1125538"/>
            <a:ext cx="8229600" cy="5256212"/>
          </a:xfrm>
          <a:solidFill>
            <a:srgbClr val="AFFFAF"/>
          </a:solidFill>
        </p:spPr>
        <p:txBody>
          <a:bodyPr/>
          <a:lstStyle/>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После получения такого документа обращайтесь с ним максимально осторожно. По возможности уберите его в чистый плотно закрываемый полиэтиленовый пакет и поместите в отдельную жесткую папку.</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Постарайтесь не оставлять на нем отпечатков своих пальцев.</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Если документ поступил в конверте— его вскрытие производите только с левой или правой стороны, аккуратно отрезая кромки ножницами.</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Сохраняйте все: сам документ с текстом, любые вложения, конверт и упаковку — ничего не выбрасывайте.</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Не расширяйте круг лиц, знакомившихся с содержанием документа.</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Анонимные материалы направляются в правоохранительные органы с сопроводительным письмом, в котором указываются конкретные признаки анонимных материалов (вид, количество, каким способом и на чем исполнены, с каких слов начинается и какими заканчивается текст, наличие подписи и т.п.), а также обстоятельства, связанные с их распространением, обнаружением или получением.</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Анонимные материалы не должны сшиваться, склеиваться, на них не разрешается делать надписи, подчеркивать или обводить отдельные места в тексте, писать резолюции и указания, также запрещается их мять и сгибать. При исполнении резолюций и других надписей на сопроводительных документах не должно оставаться давленных следов на анонимных материалах.</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8.	Регистрационный штамп проставляется только на сопроводительных письмах организации и заявлениях граждан, передавших анонимные материалы в инстанции.</a:t>
            </a:r>
          </a:p>
          <a:p>
            <a:pPr marL="609600" indent="-609600">
              <a:lnSpc>
                <a:spcPct val="80000"/>
              </a:lnSpc>
            </a:pPr>
            <a:r>
              <a:rPr lang="ru-RU" sz="1600">
                <a:solidFill>
                  <a:schemeClr val="bg2"/>
                </a:solidFill>
                <a:effectLst>
                  <a:outerShdw blurRad="38100" dist="38100" dir="2700000" algn="tl">
                    <a:srgbClr val="FFFFFF"/>
                  </a:outerShdw>
                </a:effectLst>
                <a:latin typeface="Times New Roman" pitchFamily="18" charset="0"/>
              </a:rPr>
              <a:t>Примите меры к сохранности и своевременной передаче в правоохранительные органы полученных материалов.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395289" y="292100"/>
            <a:ext cx="8245475" cy="1228725"/>
          </a:xfrm>
          <a:solidFill>
            <a:srgbClr val="AFFFAF"/>
          </a:solidFill>
        </p:spPr>
        <p:txBody>
          <a:bodyPr/>
          <a:lstStyle/>
          <a:p>
            <a:pPr algn="ctr"/>
            <a:r>
              <a:rPr lang="ru-RU" sz="3600" b="1">
                <a:latin typeface="Times New Roman" pitchFamily="18" charset="0"/>
              </a:rPr>
              <a:t>правила поведения </a:t>
            </a:r>
            <a:br>
              <a:rPr lang="ru-RU" sz="3600" b="1">
                <a:latin typeface="Times New Roman" pitchFamily="18" charset="0"/>
              </a:rPr>
            </a:br>
            <a:r>
              <a:rPr lang="ru-RU" sz="3600" b="1">
                <a:latin typeface="Times New Roman" pitchFamily="18" charset="0"/>
              </a:rPr>
              <a:t>в местах массового скопления людей:</a:t>
            </a:r>
            <a:endParaRPr lang="ru-RU" sz="3600">
              <a:latin typeface="Times New Roman" pitchFamily="18" charset="0"/>
            </a:endParaRPr>
          </a:p>
        </p:txBody>
      </p:sp>
      <p:sp>
        <p:nvSpPr>
          <p:cNvPr id="267267" name="Rectangle 3"/>
          <p:cNvSpPr>
            <a:spLocks noGrp="1" noChangeArrowheads="1"/>
          </p:cNvSpPr>
          <p:nvPr>
            <p:ph type="body" idx="1"/>
          </p:nvPr>
        </p:nvSpPr>
        <p:spPr>
          <a:xfrm>
            <a:off x="287338" y="1700213"/>
            <a:ext cx="8388351" cy="4716462"/>
          </a:xfrm>
          <a:solidFill>
            <a:srgbClr val="AFFFAF"/>
          </a:solidFill>
        </p:spPr>
        <p:txBody>
          <a:bodyPr/>
          <a:lstStyle/>
          <a:p>
            <a:pPr>
              <a:lnSpc>
                <a:spcPct val="80000"/>
              </a:lnSpc>
            </a:pPr>
            <a:r>
              <a:rPr lang="ru-RU" sz="800"/>
              <a:t> </a:t>
            </a:r>
            <a:r>
              <a:rPr lang="ru-RU" sz="1800">
                <a:solidFill>
                  <a:schemeClr val="bg2"/>
                </a:solidFill>
                <a:effectLst>
                  <a:outerShdw blurRad="38100" dist="38100" dir="2700000" algn="tl">
                    <a:srgbClr val="FFFFFF"/>
                  </a:outerShdw>
                </a:effectLst>
                <a:latin typeface="Times New Roman" pitchFamily="18" charset="0"/>
              </a:rPr>
              <a:t>наиболее безопасным является  место, расположенное как можно дальше от середины толпы, трибун, мусорных контейнеров, ящиков, оставленных пакетов и сумок, стеклянных витрин, заборов и оград;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в случае возникновения паники необходимо обязательно снять с себя галстук, шарф;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при давке надо освободить руки от всех предметов, согнуть их в локтях, застегнуть одежду на все пуговицы, защитить грудную клетку руками;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следует всеми силами удержаться на ногах, избегать мест наибольшего скопления и давления – сужений, выступов и т.п.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в случае падения необходимо свернуться клубком на боку, резко подтянуть ноги и   постараться подняться по ходу движения толпы;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не стоит привлекать к себе внимание громкими репликами и выкрикиванием лозунгов, приближаться к агрессивно настроенным лицам и группам лиц, вмешиваться в происходящие стычки; </a:t>
            </a:r>
          </a:p>
          <a:p>
            <a:pPr>
              <a:lnSpc>
                <a:spcPct val="80000"/>
              </a:lnSpc>
            </a:pPr>
            <a:r>
              <a:rPr lang="ru-RU" sz="1800">
                <a:solidFill>
                  <a:schemeClr val="bg2"/>
                </a:solidFill>
                <a:effectLst>
                  <a:outerShdw blurRad="38100" dist="38100" dir="2700000" algn="tl">
                    <a:srgbClr val="FFFFFF"/>
                  </a:outerShdw>
                </a:effectLst>
                <a:latin typeface="Times New Roman" pitchFamily="18" charset="0"/>
              </a:rPr>
              <a:t> нельзя вливаться в толпу сбоку, нагибаться, поднимать с пола оброненные предметы, хвататься за деревья, столбы, ограду, поднимать руки над головой (сдавят грудную клетку) или опускать их вниз (при сжатии толпы руки не удастся поднять). При первой же возможности следует сразу постараться покинуть толпу.</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2" name="Rectangle 4"/>
          <p:cNvSpPr>
            <a:spLocks noGrp="1" noChangeArrowheads="1"/>
          </p:cNvSpPr>
          <p:nvPr>
            <p:ph type="ctrTitle"/>
          </p:nvPr>
        </p:nvSpPr>
        <p:spPr>
          <a:xfrm>
            <a:off x="323851" y="225425"/>
            <a:ext cx="8569325" cy="971550"/>
          </a:xfrm>
          <a:solidFill>
            <a:srgbClr val="99FF66"/>
          </a:solidFill>
        </p:spPr>
        <p:txBody>
          <a:bodyPr/>
          <a:lstStyle/>
          <a:p>
            <a:r>
              <a:rPr lang="ru-RU" sz="2800" b="1" i="1" u="sng">
                <a:latin typeface="Calibri" pitchFamily="34" charset="0"/>
              </a:rPr>
              <a:t>В случае, если возникли страх и паника:</a:t>
            </a:r>
            <a:r>
              <a:rPr lang="ru-RU" sz="2800">
                <a:latin typeface="Calibri" pitchFamily="34" charset="0"/>
              </a:rPr>
              <a:t/>
            </a:r>
            <a:br>
              <a:rPr lang="ru-RU" sz="2800">
                <a:latin typeface="Calibri" pitchFamily="34" charset="0"/>
              </a:rPr>
            </a:br>
            <a:endParaRPr lang="ru-RU" sz="2800">
              <a:latin typeface="Calibri" pitchFamily="34" charset="0"/>
            </a:endParaRPr>
          </a:p>
        </p:txBody>
      </p:sp>
      <p:sp>
        <p:nvSpPr>
          <p:cNvPr id="293893" name="Rectangle 5"/>
          <p:cNvSpPr>
            <a:spLocks noGrp="1" noChangeArrowheads="1"/>
          </p:cNvSpPr>
          <p:nvPr>
            <p:ph type="subTitle" idx="1"/>
          </p:nvPr>
        </p:nvSpPr>
        <p:spPr>
          <a:xfrm>
            <a:off x="323851" y="1089025"/>
            <a:ext cx="8569325" cy="5543550"/>
          </a:xfrm>
          <a:solidFill>
            <a:srgbClr val="99FF66"/>
          </a:solidFill>
        </p:spPr>
        <p:txBody>
          <a:bodyPr/>
          <a:lstStyle/>
          <a:p>
            <a:pPr marL="990600" lvl="1" indent="-533400">
              <a:lnSpc>
                <a:spcPct val="80000"/>
              </a:lnSpc>
              <a:buFont typeface="Tahoma" pitchFamily="34" charset="0"/>
              <a:buNone/>
            </a:pPr>
            <a:r>
              <a:rPr lang="ru-RU" sz="2000" b="1" i="1" u="sng" dirty="0">
                <a:solidFill>
                  <a:schemeClr val="bg2"/>
                </a:solidFill>
                <a:effectLst>
                  <a:outerShdw blurRad="38100" dist="38100" dir="2700000" algn="tl">
                    <a:srgbClr val="FFFFFF"/>
                  </a:outerShdw>
                </a:effectLst>
                <a:latin typeface="Calibri" pitchFamily="34" charset="0"/>
              </a:rPr>
              <a:t>В случае, если возникли страх и паника:</a:t>
            </a:r>
            <a:endParaRPr lang="ru-RU" sz="2000" dirty="0">
              <a:solidFill>
                <a:schemeClr val="bg2"/>
              </a:solidFill>
              <a:effectLst>
                <a:outerShdw blurRad="38100" dist="38100" dir="2700000" algn="tl">
                  <a:srgbClr val="FFFFFF"/>
                </a:outerShdw>
              </a:effectLst>
              <a:latin typeface="Calibri" pitchFamily="34" charset="0"/>
            </a:endParaRP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расчленить паникующие группы;</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выявить, удалить и изолировать лиц, проявляющих панику и демонстрирующих панические настроения, реакции (кричащих, обезумевших);</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принять и задержать внимание паникующих на отвлекающем моменте (на личности неформального лидера общности людей, толпы, скопления);</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все команды и распоряжения должны отдаваться громким и уверенным голосом;</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людям необходимо точно и ясно указывать, что конкретно они должны делать с целью защиты;</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информация о событиях не должна запаздывать и касаться только тех, кому реально угрожает опасность;</a:t>
            </a:r>
          </a:p>
          <a:p>
            <a:pPr marL="609600" indent="-609600" algn="l">
              <a:lnSpc>
                <a:spcPct val="80000"/>
              </a:lnSpc>
              <a:buFontTx/>
              <a:buChar char="•"/>
            </a:pPr>
            <a:r>
              <a:rPr lang="ru-RU" sz="1900" dirty="0">
                <a:solidFill>
                  <a:schemeClr val="bg2"/>
                </a:solidFill>
                <a:effectLst>
                  <a:outerShdw blurRad="38100" dist="38100" dir="2700000" algn="tl">
                    <a:srgbClr val="FFFFFF"/>
                  </a:outerShdw>
                </a:effectLst>
                <a:latin typeface="Calibri" pitchFamily="34" charset="0"/>
              </a:rPr>
              <a:t>немедленное отстранение неумелых руководителей и замена их лицами, не потерявших самообладания и способных руководить людьми.</a:t>
            </a:r>
            <a:endParaRPr lang="ru-RU" sz="1900" b="1" i="1" u="sng" dirty="0">
              <a:solidFill>
                <a:schemeClr val="bg2"/>
              </a:solidFill>
              <a:effectLst>
                <a:outerShdw blurRad="38100" dist="38100" dir="2700000" algn="tl">
                  <a:srgbClr val="FFFFFF"/>
                </a:outerShdw>
              </a:effectLst>
              <a:latin typeface="Calibri" pitchFamily="34" charset="0"/>
            </a:endParaRPr>
          </a:p>
          <a:p>
            <a:pPr marL="990600" lvl="1" indent="-533400">
              <a:lnSpc>
                <a:spcPct val="80000"/>
              </a:lnSpc>
              <a:buFont typeface="Tahoma" pitchFamily="34" charset="0"/>
              <a:buNone/>
            </a:pPr>
            <a:r>
              <a:rPr lang="ru-RU" sz="1900" b="1" i="1" u="sng" dirty="0">
                <a:solidFill>
                  <a:schemeClr val="bg2"/>
                </a:solidFill>
                <a:effectLst>
                  <a:outerShdw blurRad="38100" dist="38100" dir="2700000" algn="tl">
                    <a:srgbClr val="FFFFFF"/>
                  </a:outerShdw>
                </a:effectLst>
                <a:latin typeface="Calibri" pitchFamily="34" charset="0"/>
              </a:rPr>
              <a:t>В случае опасного развития страха и паники:</a:t>
            </a:r>
            <a:endParaRPr lang="ru-RU" sz="1900" dirty="0">
              <a:solidFill>
                <a:schemeClr val="bg2"/>
              </a:solidFill>
              <a:effectLst>
                <a:outerShdw blurRad="38100" dist="38100" dir="2700000" algn="tl">
                  <a:srgbClr val="FFFFFF"/>
                </a:outerShdw>
              </a:effectLst>
              <a:latin typeface="Calibri" pitchFamily="34" charset="0"/>
            </a:endParaRPr>
          </a:p>
          <a:p>
            <a:pPr marL="1371600" lvl="2" indent="-457200">
              <a:lnSpc>
                <a:spcPct val="80000"/>
              </a:lnSpc>
              <a:buFontTx/>
              <a:buNone/>
            </a:pPr>
            <a:r>
              <a:rPr lang="ru-RU" sz="1900" dirty="0">
                <a:solidFill>
                  <a:schemeClr val="bg2"/>
                </a:solidFill>
                <a:effectLst>
                  <a:outerShdw blurRad="38100" dist="38100" dir="2700000" algn="tl">
                    <a:srgbClr val="FFFFFF"/>
                  </a:outerShdw>
                </a:effectLst>
                <a:latin typeface="Calibri" pitchFamily="34" charset="0"/>
              </a:rPr>
              <a:t>использование сильных средств, способных переключить внимание или ввести в стрессовое состояние иного чем страх, свойства (удивление, недоумение, неприятные ощущения) путем включения сверх громкой музыки, световыми или иными оптическими эффектами.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lum bright="12000"/>
          </a:blip>
          <a:srcRect/>
          <a:stretch>
            <a:fillRect/>
          </a:stretch>
        </p:blipFill>
        <p:spPr bwMode="auto">
          <a:xfrm>
            <a:off x="2892402" y="2516175"/>
            <a:ext cx="3981451" cy="2924175"/>
          </a:xfrm>
          <a:prstGeom prst="rect">
            <a:avLst/>
          </a:prstGeom>
          <a:ln>
            <a:noFill/>
          </a:ln>
          <a:effectLst>
            <a:glow rad="63500">
              <a:schemeClr val="accent6">
                <a:satMod val="175000"/>
                <a:alpha val="40000"/>
              </a:schemeClr>
            </a:glow>
            <a:softEdge rad="112500"/>
          </a:effectLst>
        </p:spPr>
      </p:pic>
      <p:pic>
        <p:nvPicPr>
          <p:cNvPr id="7" name="Picture 2"/>
          <p:cNvPicPr>
            <a:picLocks noChangeAspect="1" noChangeArrowheads="1"/>
          </p:cNvPicPr>
          <p:nvPr/>
        </p:nvPicPr>
        <p:blipFill>
          <a:blip r:embed="rId3">
            <a:lum bright="5000"/>
          </a:blip>
          <a:srcRect/>
          <a:stretch>
            <a:fillRect/>
          </a:stretch>
        </p:blipFill>
        <p:spPr bwMode="auto">
          <a:xfrm>
            <a:off x="5162549" y="946117"/>
            <a:ext cx="3981451" cy="2924175"/>
          </a:xfrm>
          <a:prstGeom prst="rect">
            <a:avLst/>
          </a:prstGeom>
          <a:ln>
            <a:noFill/>
          </a:ln>
          <a:effectLst>
            <a:softEdge rad="112500"/>
          </a:effectLst>
        </p:spPr>
      </p:pic>
      <p:sp>
        <p:nvSpPr>
          <p:cNvPr id="2" name="Заголовок 1"/>
          <p:cNvSpPr>
            <a:spLocks noGrp="1"/>
          </p:cNvSpPr>
          <p:nvPr>
            <p:ph type="title"/>
          </p:nvPr>
        </p:nvSpPr>
        <p:spPr/>
        <p:txBody>
          <a:bodyPr/>
          <a:lstStyle/>
          <a:p>
            <a:pPr algn="ctr"/>
            <a:r>
              <a:rPr lang="ru-RU" dirty="0" smtClean="0"/>
              <a:t>Что необходимо знать всем детям</a:t>
            </a:r>
            <a:endParaRPr lang="ru-RU" dirty="0"/>
          </a:p>
        </p:txBody>
      </p:sp>
      <p:pic>
        <p:nvPicPr>
          <p:cNvPr id="4" name="Picture 2"/>
          <p:cNvPicPr>
            <a:picLocks noChangeAspect="1" noChangeArrowheads="1"/>
          </p:cNvPicPr>
          <p:nvPr/>
        </p:nvPicPr>
        <p:blipFill>
          <a:blip r:embed="rId4"/>
          <a:srcRect/>
          <a:stretch>
            <a:fillRect/>
          </a:stretch>
        </p:blipFill>
        <p:spPr bwMode="auto">
          <a:xfrm>
            <a:off x="5153026" y="3933826"/>
            <a:ext cx="3990975" cy="2924175"/>
          </a:xfrm>
          <a:prstGeom prst="rect">
            <a:avLst/>
          </a:prstGeom>
          <a:ln>
            <a:noFill/>
          </a:ln>
          <a:effectLst>
            <a:softEdge rad="112500"/>
          </a:effectLst>
        </p:spPr>
      </p:pic>
      <p:pic>
        <p:nvPicPr>
          <p:cNvPr id="5" name="Picture 2"/>
          <p:cNvPicPr>
            <a:picLocks noChangeAspect="1" noChangeArrowheads="1"/>
          </p:cNvPicPr>
          <p:nvPr/>
        </p:nvPicPr>
        <p:blipFill>
          <a:blip r:embed="rId5">
            <a:lum bright="10000"/>
          </a:blip>
          <a:srcRect/>
          <a:stretch>
            <a:fillRect/>
          </a:stretch>
        </p:blipFill>
        <p:spPr bwMode="auto">
          <a:xfrm>
            <a:off x="153929" y="1055656"/>
            <a:ext cx="3476625" cy="2924175"/>
          </a:xfrm>
          <a:prstGeom prst="rect">
            <a:avLst/>
          </a:prstGeom>
          <a:ln>
            <a:noFill/>
          </a:ln>
          <a:effectLst>
            <a:softEdge rad="112500"/>
          </a:effectLst>
        </p:spPr>
      </p:pic>
      <p:pic>
        <p:nvPicPr>
          <p:cNvPr id="6" name="Рисунок 5" descr="Быть осторожным.JPG"/>
          <p:cNvPicPr>
            <a:picLocks noChangeAspect="1"/>
          </p:cNvPicPr>
          <p:nvPr/>
        </p:nvPicPr>
        <p:blipFill>
          <a:blip r:embed="rId6"/>
          <a:srcRect l="3074" t="64876" r="32816"/>
          <a:stretch>
            <a:fillRect/>
          </a:stretch>
        </p:blipFill>
        <p:spPr>
          <a:xfrm>
            <a:off x="190441" y="4305313"/>
            <a:ext cx="3541761" cy="22415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5"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500"/>
                            </p:stCondLst>
                            <p:childTnLst>
                              <p:par>
                                <p:cTn id="17" presetID="3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par>
                          <p:cTn id="23" fill="hold">
                            <p:stCondLst>
                              <p:cond delay="2500"/>
                            </p:stCondLst>
                            <p:childTnLst>
                              <p:par>
                                <p:cTn id="24" presetID="48" presetClass="entr" presetSubtype="0" accel="5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Effect transition="in" filter="fade">
                                      <p:cBhvr>
                                        <p:cTn id="29" dur="1000"/>
                                        <p:tgtEl>
                                          <p:spTgt spid="6"/>
                                        </p:tgtEl>
                                      </p:cBhvr>
                                    </p:animEffect>
                                  </p:childTnLst>
                                </p:cTn>
                              </p:par>
                            </p:childTnLst>
                          </p:cTn>
                        </p:par>
                        <p:par>
                          <p:cTn id="30" fill="hold">
                            <p:stCondLst>
                              <p:cond delay="35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92101"/>
            <a:ext cx="8229600" cy="473075"/>
          </a:xfrm>
        </p:spPr>
        <p:txBody>
          <a:bodyPr/>
          <a:lstStyle/>
          <a:p>
            <a:pPr algn="ctr"/>
            <a:r>
              <a:rPr lang="ru-RU" sz="2400"/>
              <a:t>ИСТОРИЯ ТЕРРОРА В РОССИИ</a:t>
            </a:r>
          </a:p>
        </p:txBody>
      </p:sp>
      <p:sp>
        <p:nvSpPr>
          <p:cNvPr id="247811" name="Rectangle 3"/>
          <p:cNvSpPr>
            <a:spLocks noGrp="1" noChangeArrowheads="1"/>
          </p:cNvSpPr>
          <p:nvPr>
            <p:ph type="body" idx="1"/>
          </p:nvPr>
        </p:nvSpPr>
        <p:spPr>
          <a:xfrm>
            <a:off x="358775" y="800100"/>
            <a:ext cx="8229600" cy="5689600"/>
          </a:xfrm>
        </p:spPr>
        <p:txBody>
          <a:bodyPr/>
          <a:lstStyle/>
          <a:p>
            <a:pPr algn="just">
              <a:lnSpc>
                <a:spcPct val="80000"/>
              </a:lnSpc>
              <a:buFontTx/>
              <a:buNone/>
            </a:pPr>
            <a:r>
              <a:rPr lang="ru-RU" sz="900">
                <a:solidFill>
                  <a:schemeClr val="bg2"/>
                </a:solidFill>
                <a:effectLst>
                  <a:outerShdw blurRad="38100" dist="38100" dir="2700000" algn="tl">
                    <a:srgbClr val="FFFFFF"/>
                  </a:outerShdw>
                </a:effectLst>
              </a:rPr>
              <a:t>-  </a:t>
            </a:r>
            <a:r>
              <a:rPr lang="ru-RU" sz="1800">
                <a:solidFill>
                  <a:schemeClr val="bg2"/>
                </a:solidFill>
                <a:effectLst>
                  <a:outerShdw blurRad="38100" dist="38100" dir="2700000" algn="tl">
                    <a:srgbClr val="FFFFFF"/>
                  </a:outerShdw>
                </a:effectLst>
                <a:latin typeface="Times New Roman" pitchFamily="18" charset="0"/>
              </a:rPr>
              <a:t>В период “опричнины” Ивана </a:t>
            </a:r>
            <a:r>
              <a:rPr lang="en-US" sz="1800">
                <a:solidFill>
                  <a:schemeClr val="bg2"/>
                </a:solidFill>
                <a:effectLst>
                  <a:outerShdw blurRad="38100" dist="38100" dir="2700000" algn="tl">
                    <a:srgbClr val="FFFFFF"/>
                  </a:outerShdw>
                </a:effectLst>
                <a:latin typeface="Times New Roman" pitchFamily="18" charset="0"/>
              </a:rPr>
              <a:t>IV </a:t>
            </a:r>
            <a:r>
              <a:rPr lang="ru-RU" sz="1800">
                <a:solidFill>
                  <a:schemeClr val="bg2"/>
                </a:solidFill>
                <a:effectLst>
                  <a:outerShdw blurRad="38100" dist="38100" dir="2700000" algn="tl">
                    <a:srgbClr val="FFFFFF"/>
                  </a:outerShdw>
                </a:effectLst>
                <a:latin typeface="Times New Roman" pitchFamily="18" charset="0"/>
              </a:rPr>
              <a:t>в России была создана система государственного террора для воздействия на сопротивлявшихся царской воле бояр, устрашения населения. </a:t>
            </a:r>
          </a:p>
          <a:p>
            <a:pPr algn="just">
              <a:lnSpc>
                <a:spcPct val="80000"/>
              </a:lnSpc>
              <a:buFontTx/>
              <a:buNone/>
            </a:pPr>
            <a:r>
              <a:rPr lang="ru-RU" sz="1800">
                <a:solidFill>
                  <a:schemeClr val="bg2"/>
                </a:solidFill>
                <a:effectLst>
                  <a:outerShdw blurRad="38100" dist="38100" dir="2700000" algn="tl">
                    <a:srgbClr val="FFFFFF"/>
                  </a:outerShdw>
                </a:effectLst>
                <a:latin typeface="Times New Roman" pitchFamily="18" charset="0"/>
              </a:rPr>
              <a:t>-  Террор был распространенным методом решения внутриполитических и социальных проблем при Петре </a:t>
            </a:r>
            <a:r>
              <a:rPr lang="en-US" sz="1800">
                <a:solidFill>
                  <a:schemeClr val="bg2"/>
                </a:solidFill>
                <a:effectLst>
                  <a:outerShdw blurRad="38100" dist="38100" dir="2700000" algn="tl">
                    <a:srgbClr val="FFFFFF"/>
                  </a:outerShdw>
                </a:effectLst>
                <a:latin typeface="Times New Roman" pitchFamily="18" charset="0"/>
              </a:rPr>
              <a:t>I</a:t>
            </a:r>
            <a:r>
              <a:rPr lang="ru-RU" sz="1800">
                <a:solidFill>
                  <a:schemeClr val="bg2"/>
                </a:solidFill>
                <a:effectLst>
                  <a:outerShdw blurRad="38100" dist="38100" dir="2700000" algn="tl">
                    <a:srgbClr val="FFFFFF"/>
                  </a:outerShdw>
                </a:effectLst>
                <a:latin typeface="Times New Roman" pitchFamily="18" charset="0"/>
              </a:rPr>
              <a:t>. </a:t>
            </a:r>
          </a:p>
          <a:p>
            <a:pPr algn="just">
              <a:lnSpc>
                <a:spcPct val="80000"/>
              </a:lnSpc>
              <a:buFontTx/>
              <a:buNone/>
            </a:pPr>
            <a:r>
              <a:rPr lang="ru-RU" sz="1800">
                <a:solidFill>
                  <a:schemeClr val="bg2"/>
                </a:solidFill>
                <a:effectLst>
                  <a:outerShdw blurRad="38100" dist="38100" dir="2700000" algn="tl">
                    <a:srgbClr val="FFFFFF"/>
                  </a:outerShdw>
                </a:effectLst>
                <a:latin typeface="Times New Roman" pitchFamily="18" charset="0"/>
              </a:rPr>
              <a:t>-  -  Революция 1905 года, последующие за ней события сопровождались дальнейшим развитием политического террора, который широко использовали в своей деятельности как левые (эсеры) так и правые (черносотенцы) партии и движения. </a:t>
            </a:r>
          </a:p>
          <a:p>
            <a:pPr algn="just">
              <a:lnSpc>
                <a:spcPct val="80000"/>
              </a:lnSpc>
              <a:buFontTx/>
              <a:buChar char="-"/>
            </a:pPr>
            <a:r>
              <a:rPr lang="ru-RU" sz="1800">
                <a:solidFill>
                  <a:schemeClr val="bg2"/>
                </a:solidFill>
                <a:effectLst>
                  <a:outerShdw blurRad="38100" dist="38100" dir="2700000" algn="tl">
                    <a:srgbClr val="FFFFFF"/>
                  </a:outerShdw>
                </a:effectLst>
                <a:latin typeface="Times New Roman" pitchFamily="18" charset="0"/>
              </a:rPr>
              <a:t>Очередная волна террора в России поднялась после Октябрьской революции 1917 года. Она была вызвана исключительно острой политической борьбой, развернувшейся на территории страны между новой властью и контрреволюционными силами, поддерживаемыми извне и заинтересованными в реставрации прежнего режима. </a:t>
            </a:r>
          </a:p>
          <a:p>
            <a:pPr algn="just">
              <a:lnSpc>
                <a:spcPct val="80000"/>
              </a:lnSpc>
              <a:buFontTx/>
              <a:buNone/>
            </a:pPr>
            <a:r>
              <a:rPr lang="ru-RU" sz="1800">
                <a:solidFill>
                  <a:schemeClr val="bg2"/>
                </a:solidFill>
                <a:effectLst>
                  <a:outerShdw blurRad="38100" dist="38100" dir="2700000" algn="tl">
                    <a:srgbClr val="FFFFFF"/>
                  </a:outerShdw>
                </a:effectLst>
                <a:latin typeface="Times New Roman" pitchFamily="18" charset="0"/>
              </a:rPr>
              <a:t>20 декабря 1917года постановлением Совета Народных Комиссаров для борьбы с контрреволюцией и саботажем в Советской России была образована Всероссийская чрезвычайная комиссия. Ее первым председателем был назначен Ф.Э.Дзержинский. </a:t>
            </a:r>
          </a:p>
          <a:p>
            <a:pPr algn="just">
              <a:lnSpc>
                <a:spcPct val="80000"/>
              </a:lnSpc>
              <a:buFontTx/>
              <a:buChar char="-"/>
            </a:pPr>
            <a:r>
              <a:rPr lang="ru-RU" sz="1800">
                <a:solidFill>
                  <a:schemeClr val="bg2"/>
                </a:solidFill>
                <a:effectLst>
                  <a:outerShdw blurRad="38100" dist="38100" dir="2700000" algn="tl">
                    <a:srgbClr val="FFFFFF"/>
                  </a:outerShdw>
                </a:effectLst>
                <a:latin typeface="Times New Roman" pitchFamily="18" charset="0"/>
              </a:rPr>
              <a:t>В 70-х - 80-х годах прошлого века терроризм как системное социально-политическое явление практически исчезло из политической жизни нашей страны. </a:t>
            </a:r>
          </a:p>
          <a:p>
            <a:pPr algn="just">
              <a:lnSpc>
                <a:spcPct val="80000"/>
              </a:lnSpc>
              <a:buFontTx/>
              <a:buChar char="-"/>
            </a:pPr>
            <a:r>
              <a:rPr lang="ru-RU" sz="1800">
                <a:solidFill>
                  <a:schemeClr val="bg2"/>
                </a:solidFill>
                <a:effectLst>
                  <a:outerShdw blurRad="38100" dist="38100" dir="2700000" algn="tl">
                    <a:srgbClr val="FFFFFF"/>
                  </a:outerShdw>
                </a:effectLst>
                <a:latin typeface="Times New Roman" pitchFamily="18" charset="0"/>
              </a:rPr>
              <a:t>Террористический вызов 90-х годов прошедшего века поставил под угрозу суверенитет и территориальную целостность страны.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82544" y="288882"/>
            <a:ext cx="8229600" cy="13843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lvl="0"/>
            <a:r>
              <a:rPr kumimoji="0" lang="ru-RU"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Это надо знать каждому!</a:t>
            </a:r>
            <a:br>
              <a:rPr kumimoji="0" lang="ru-RU"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endParaRPr kumimoji="0" lang="ru-RU" sz="44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 name="Rectangle 3"/>
          <p:cNvSpPr txBox="1">
            <a:spLocks noChangeArrowheads="1"/>
          </p:cNvSpPr>
          <p:nvPr/>
        </p:nvSpPr>
        <p:spPr bwMode="auto">
          <a:xfrm>
            <a:off x="409518" y="1238220"/>
            <a:ext cx="8229600" cy="5002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a:spcBef>
                <a:spcPct val="20000"/>
              </a:spcBef>
              <a:buClr>
                <a:schemeClr val="hlink"/>
              </a:buClr>
              <a:buSzPct val="120000"/>
            </a:pP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Бедствие или теракт может произойти в любой момент, без предупреждения. Вам и вашим родителям может быть страшно. Вероятно, вам придется покинуть дом, и вы не сможете какое-то время ходить в школу, спать в своей любимой постели. </a:t>
            </a:r>
          </a:p>
          <a:p>
            <a:pPr lvl="0">
              <a:spcBef>
                <a:spcPct val="20000"/>
              </a:spcBef>
              <a:buClr>
                <a:schemeClr val="hlink"/>
              </a:buClr>
              <a:buSzPct val="120000"/>
            </a:pPr>
            <a:endParaRPr kumimoji="0" lang="ru-RU" sz="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endParaRPr>
          </a:p>
          <a:p>
            <a:pPr lvl="0">
              <a:spcBef>
                <a:spcPct val="20000"/>
              </a:spcBef>
              <a:buClr>
                <a:schemeClr val="hlink"/>
              </a:buClr>
              <a:buSzPct val="120000"/>
            </a:pP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Но, дети, есть шесть советов, которые необходимо помнить, что бы ни произошло!</a:t>
            </a:r>
          </a:p>
          <a:p>
            <a:pPr lvl="0">
              <a:spcBef>
                <a:spcPct val="20000"/>
              </a:spcBef>
              <a:buClr>
                <a:schemeClr val="hlink"/>
              </a:buClr>
              <a:buSzPct val="120000"/>
            </a:pPr>
            <a:endParaRPr kumimoji="0" lang="ru-RU" sz="10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endParaRPr>
          </a:p>
          <a:p>
            <a:pPr lvl="0">
              <a:spcBef>
                <a:spcPct val="20000"/>
              </a:spcBef>
              <a:buClr>
                <a:schemeClr val="hlink"/>
              </a:buClr>
              <a:buSzPct val="120000"/>
              <a:buFont typeface="Wingdings" pitchFamily="2" charset="2"/>
              <a:buChar char="ü"/>
            </a:pP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Бедствие не будет длиться очень долго, скоро все будет нормально.</a:t>
            </a:r>
          </a:p>
          <a:p>
            <a:pPr lvl="0">
              <a:spcBef>
                <a:spcPct val="20000"/>
              </a:spcBef>
              <a:buClr>
                <a:schemeClr val="hlink"/>
              </a:buClr>
              <a:buSzPct val="120000"/>
              <a:buFont typeface="Wingdings" pitchFamily="2" charset="2"/>
              <a:buChar char="ü"/>
            </a:pP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Если вы долго не можете вернуться домой, найдите себе какое-нибудь занятие. Думайте о том, что на новом месте вы найдете новых друзей, и скоро все будет хорошо.</a:t>
            </a:r>
          </a:p>
          <a:p>
            <a:pPr lvl="0">
              <a:spcBef>
                <a:spcPct val="20000"/>
              </a:spcBef>
              <a:buClr>
                <a:schemeClr val="hlink"/>
              </a:buClr>
              <a:buSzPct val="120000"/>
              <a:buFont typeface="Wingdings" pitchFamily="2" charset="2"/>
              <a:buChar char="ü"/>
            </a:pP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Если вам страшно, попросите родителей или других взрослых помочь, </a:t>
            </a:r>
            <a:r>
              <a:rPr kumimoji="0" lang="ru-RU" sz="1800" b="0" i="1" u="sng" strike="noStrike" kern="0" cap="none" spc="100" normalizeH="0" noProof="0" dirty="0" smtClean="0">
                <a:ln>
                  <a:noFill/>
                </a:ln>
                <a:solidFill>
                  <a:srgbClr val="FF0000"/>
                </a:solidFill>
                <a:effectLst>
                  <a:outerShdw blurRad="38100" dist="38100" dir="2700000" algn="tl">
                    <a:srgbClr val="000000"/>
                  </a:outerShdw>
                </a:effectLst>
                <a:uLnTx/>
                <a:uFillTx/>
                <a:latin typeface="+mn-lt"/>
                <a:ea typeface="+mn-ea"/>
                <a:cs typeface="+mn-cs"/>
              </a:rPr>
              <a:t>обратите особое внимание на людей в форме – военные, врачи, спасатели, милиционеры, ведь помогать и защищать тех, кто попал в беду - это их профессия! </a:t>
            </a:r>
            <a:r>
              <a:rPr kumimoji="0" lang="ru-RU" sz="1800" b="0" i="0" u="none" strike="noStrike" kern="0" cap="none" spc="100" normalizeH="0" noProof="0" dirty="0" smtClean="0">
                <a:ln>
                  <a:noFill/>
                </a:ln>
                <a:solidFill>
                  <a:schemeClr val="accent6"/>
                </a:solidFill>
                <a:effectLst>
                  <a:outerShdw blurRad="38100" dist="38100" dir="2700000" algn="tl">
                    <a:srgbClr val="000000"/>
                  </a:outerShdw>
                </a:effectLst>
                <a:uLnTx/>
                <a:uFillTx/>
                <a:latin typeface="+mn-lt"/>
                <a:ea typeface="+mn-ea"/>
                <a:cs typeface="+mn-cs"/>
              </a:rPr>
              <a:t> </a:t>
            </a: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Они объяснят, что происходит, и обязательно помогут. Не бойтесь задавать такие вопросы, как "</a:t>
            </a:r>
            <a:r>
              <a:rPr kumimoji="0" lang="ru-RU" sz="1800" b="0" i="0" u="none" strike="noStrike" kern="0" cap="none" spc="0" normalizeH="0" baseline="0" noProof="0" dirty="0" err="1" smtClean="0">
                <a:ln>
                  <a:noFill/>
                </a:ln>
                <a:solidFill>
                  <a:schemeClr val="accent6"/>
                </a:solidFill>
                <a:effectLst>
                  <a:outerShdw blurRad="38100" dist="38100" dir="2700000" algn="tl">
                    <a:srgbClr val="000000"/>
                  </a:outerShdw>
                </a:effectLst>
                <a:uLnTx/>
                <a:uFillTx/>
                <a:latin typeface="+mn-lt"/>
                <a:ea typeface="+mn-ea"/>
                <a:cs typeface="+mn-cs"/>
              </a:rPr>
              <a:t>как</a:t>
            </a:r>
            <a:r>
              <a:rPr kumimoji="0" lang="ru-RU" sz="1800" b="0" i="0" u="none" strike="noStrike" kern="0" cap="none" spc="0" normalizeH="0" baseline="0" noProof="0" dirty="0" smtClean="0">
                <a:ln>
                  <a:noFill/>
                </a:ln>
                <a:solidFill>
                  <a:schemeClr val="accent6"/>
                </a:solidFill>
                <a:effectLst>
                  <a:outerShdw blurRad="38100" dist="38100" dir="2700000" algn="tl">
                    <a:srgbClr val="000000"/>
                  </a:outerShdw>
                </a:effectLst>
                <a:uLnTx/>
                <a:uFillTx/>
                <a:latin typeface="+mn-lt"/>
                <a:ea typeface="+mn-ea"/>
                <a:cs typeface="+mn-cs"/>
              </a:rPr>
              <a:t> долго мы будем находиться в убежище", "когда мы снова пойдем в школу".</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accel="50000" fill="hold" grpId="0" nodeType="after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accel="50000" fill="hold" grpId="0" nodeType="after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1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3" accel="50000" fill="hold" grpId="0" nodeType="after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additive="base">
                                        <p:cTn id="22" dur="1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3" accel="50000" fill="hold" grpId="0"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1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7">
                                            <p:txEl>
                                              <p:pRg st="6" end="6"/>
                                            </p:txEl>
                                          </p:spTgt>
                                        </p:tgtEl>
                                        <p:attrNameLst>
                                          <p:attrName>ppt_y</p:attrName>
                                        </p:attrNameLst>
                                      </p:cBhvr>
                                      <p:tavLst>
                                        <p:tav tm="0">
                                          <p:val>
                                            <p:strVal val="0-#ppt_h/2"/>
                                          </p:val>
                                        </p:tav>
                                        <p:tav tm="100000">
                                          <p:val>
                                            <p:strVal val="#ppt_y"/>
                                          </p:val>
                                        </p:tav>
                                      </p:tavLst>
                                    </p:anim>
                                  </p:childTnLst>
                                </p:cTn>
                              </p:par>
                              <p:par>
                                <p:cTn id="29" presetID="3" presetClass="entr" presetSubtype="10" fill="hold" grpId="1"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linds(horizontal)">
                                      <p:cBhvr>
                                        <p:cTn id="31" dur="500"/>
                                        <p:tgtEl>
                                          <p:spTgt spid="7">
                                            <p:txEl>
                                              <p:pRg st="0" end="0"/>
                                            </p:txEl>
                                          </p:spTgt>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blinds(horizontal)">
                                      <p:cBhvr>
                                        <p:cTn id="34" dur="500"/>
                                        <p:tgtEl>
                                          <p:spTgt spid="7">
                                            <p:txEl>
                                              <p:pRg st="2" end="2"/>
                                            </p:txEl>
                                          </p:spTgt>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blinds(horizontal)">
                                      <p:cBhvr>
                                        <p:cTn id="37" dur="500"/>
                                        <p:tgtEl>
                                          <p:spTgt spid="7">
                                            <p:txEl>
                                              <p:pRg st="4" end="4"/>
                                            </p:txEl>
                                          </p:spTgt>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blinds(horizontal)">
                                      <p:cBhvr>
                                        <p:cTn id="40" dur="500"/>
                                        <p:tgtEl>
                                          <p:spTgt spid="7">
                                            <p:txEl>
                                              <p:pRg st="5" end="5"/>
                                            </p:txEl>
                                          </p:spTgt>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blinds(horizontal)">
                                      <p:cBhvr>
                                        <p:cTn id="43" dur="500"/>
                                        <p:tgtEl>
                                          <p:spTgt spid="7">
                                            <p:txEl>
                                              <p:pRg st="6" end="6"/>
                                            </p:txEl>
                                          </p:spTgt>
                                        </p:tgtEl>
                                      </p:cBhvr>
                                    </p:animEffect>
                                  </p:childTnLst>
                                </p:cTn>
                              </p:par>
                            </p:childTnLst>
                          </p:cTn>
                        </p:par>
                        <p:par>
                          <p:cTn id="44" fill="hold">
                            <p:stCondLst>
                              <p:cond delay="5000"/>
                            </p:stCondLst>
                            <p:childTnLst>
                              <p:par>
                                <p:cTn id="45" presetID="38" presetClass="entr" presetSubtype="0" accel="50000" fill="hold" grpId="0" nodeType="afterEffect">
                                  <p:stCondLst>
                                    <p:cond delay="0"/>
                                  </p:stCondLst>
                                  <p:iterate type="lt">
                                    <p:tmPct val="50000"/>
                                  </p:iterate>
                                  <p:childTnLst>
                                    <p:set>
                                      <p:cBhvr>
                                        <p:cTn id="46" dur="1" fill="hold">
                                          <p:stCondLst>
                                            <p:cond delay="0"/>
                                          </p:stCondLst>
                                        </p:cTn>
                                        <p:tgtEl>
                                          <p:spTgt spid="6"/>
                                        </p:tgtEl>
                                        <p:attrNameLst>
                                          <p:attrName>style.visibility</p:attrName>
                                        </p:attrNameLst>
                                      </p:cBhvr>
                                      <p:to>
                                        <p:strVal val="visible"/>
                                      </p:to>
                                    </p:set>
                                    <p:set>
                                      <p:cBhvr>
                                        <p:cTn id="47" dur="228" fill="hold">
                                          <p:stCondLst>
                                            <p:cond delay="0"/>
                                          </p:stCondLst>
                                        </p:cTn>
                                        <p:tgtEl>
                                          <p:spTgt spid="6"/>
                                        </p:tgtEl>
                                        <p:attrNameLst>
                                          <p:attrName>style.rotation</p:attrName>
                                        </p:attrNameLst>
                                      </p:cBhvr>
                                      <p:to>
                                        <p:strVal val="-45.0"/>
                                      </p:to>
                                    </p:set>
                                    <p:anim calcmode="lin" valueType="num">
                                      <p:cBhvr>
                                        <p:cTn id="48"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9"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50"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51"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7" grpI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6031" y="288882"/>
            <a:ext cx="8229600" cy="4114800"/>
          </a:xfrm>
        </p:spPr>
        <p:txBody>
          <a:bodyPr/>
          <a:lstStyle/>
          <a:p>
            <a:pPr>
              <a:buFont typeface="Wingdings" pitchFamily="2" charset="2"/>
              <a:buChar char="ü"/>
            </a:pPr>
            <a:r>
              <a:rPr lang="ru-RU" sz="1800" dirty="0" smtClean="0">
                <a:solidFill>
                  <a:schemeClr val="accent6"/>
                </a:solidFill>
              </a:rPr>
              <a:t>Если вы будете запоминать или записывать, что вы чувствуете, или рисовать картинки про то, что с вами происходит, это может вам помочь – это поможет вам скоротать время и в  последствии будет легче рассказать что с вами произошло.</a:t>
            </a:r>
          </a:p>
          <a:p>
            <a:pPr>
              <a:buFont typeface="Wingdings" pitchFamily="2" charset="2"/>
              <a:buChar char="ü"/>
            </a:pPr>
            <a:r>
              <a:rPr lang="ru-RU" sz="1800" dirty="0" smtClean="0">
                <a:solidFill>
                  <a:schemeClr val="accent6"/>
                </a:solidFill>
              </a:rPr>
              <a:t>Знайте, что если вы плачете, ничего плохого в этом нет. Но помните, что все обязательно наладится!</a:t>
            </a:r>
          </a:p>
          <a:p>
            <a:pPr>
              <a:buFont typeface="Wingdings" pitchFamily="2" charset="2"/>
              <a:buChar char="ü"/>
            </a:pPr>
            <a:r>
              <a:rPr lang="ru-RU" sz="1800" dirty="0" smtClean="0">
                <a:solidFill>
                  <a:schemeClr val="accent6"/>
                </a:solidFill>
              </a:rPr>
              <a:t>Ваша помощь тоже может понадобится. Дети любого возраста могут помогать в бедствии: например, если вы находитесь в убежище, можете сидеть с другими детьми, помогать готовить еду, ухаживать за теми кто получил ранение и т.д.</a:t>
            </a:r>
            <a:endParaRPr lang="ru-RU" sz="1800" dirty="0">
              <a:solidFill>
                <a:schemeClr val="accent6"/>
              </a:solidFill>
            </a:endParaRPr>
          </a:p>
        </p:txBody>
      </p:sp>
      <p:pic>
        <p:nvPicPr>
          <p:cNvPr id="322562" name="Picture 2"/>
          <p:cNvPicPr>
            <a:picLocks noChangeAspect="1" noChangeArrowheads="1"/>
          </p:cNvPicPr>
          <p:nvPr/>
        </p:nvPicPr>
        <p:blipFill>
          <a:blip r:embed="rId2"/>
          <a:srcRect/>
          <a:stretch>
            <a:fillRect/>
          </a:stretch>
        </p:blipFill>
        <p:spPr bwMode="auto">
          <a:xfrm>
            <a:off x="4535489" y="3575053"/>
            <a:ext cx="3990975" cy="2924175"/>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4" presetClass="entr" presetSubtype="0" fill="hold" nodeType="withEffect">
                                  <p:stCondLst>
                                    <p:cond delay="0"/>
                                  </p:stCondLst>
                                  <p:childTnLst>
                                    <p:set>
                                      <p:cBhvr>
                                        <p:cTn id="18" dur="1" fill="hold">
                                          <p:stCondLst>
                                            <p:cond delay="0"/>
                                          </p:stCondLst>
                                        </p:cTn>
                                        <p:tgtEl>
                                          <p:spTgt spid="322562"/>
                                        </p:tgtEl>
                                        <p:attrNameLst>
                                          <p:attrName>style.visibility</p:attrName>
                                        </p:attrNameLst>
                                      </p:cBhvr>
                                      <p:to>
                                        <p:strVal val="visible"/>
                                      </p:to>
                                    </p:set>
                                    <p:anim to="" calcmode="lin" valueType="num">
                                      <p:cBhvr>
                                        <p:cTn id="19" dur="1" fill="hold"/>
                                        <p:tgtEl>
                                          <p:spTgt spid="3225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a:lum bright="10000"/>
          </a:blip>
          <a:srcRect/>
          <a:stretch>
            <a:fillRect/>
          </a:stretch>
        </p:blipFill>
        <p:spPr bwMode="auto">
          <a:xfrm>
            <a:off x="5667377" y="3933826"/>
            <a:ext cx="3476625" cy="2924175"/>
          </a:xfrm>
          <a:prstGeom prst="rect">
            <a:avLst/>
          </a:prstGeom>
          <a:ln>
            <a:noFill/>
          </a:ln>
          <a:effectLst>
            <a:softEdge rad="112500"/>
          </a:effectLst>
        </p:spPr>
      </p:pic>
      <p:sp>
        <p:nvSpPr>
          <p:cNvPr id="2" name="Заголовок 1"/>
          <p:cNvSpPr>
            <a:spLocks noGrp="1"/>
          </p:cNvSpPr>
          <p:nvPr>
            <p:ph type="title"/>
          </p:nvPr>
        </p:nvSpPr>
        <p:spPr>
          <a:xfrm>
            <a:off x="226953" y="215857"/>
            <a:ext cx="8229600" cy="912849"/>
          </a:xfrm>
        </p:spPr>
        <p:txBody>
          <a:bodyPr/>
          <a:lstStyle/>
          <a:p>
            <a:r>
              <a:rPr lang="ru-RU" dirty="0" smtClean="0"/>
              <a:t>ЧТО ТАКОЕ ТЕРРОРИЗМ?</a:t>
            </a:r>
            <a:endParaRPr lang="ru-RU" dirty="0"/>
          </a:p>
        </p:txBody>
      </p:sp>
      <p:sp>
        <p:nvSpPr>
          <p:cNvPr id="3" name="Содержимое 2"/>
          <p:cNvSpPr>
            <a:spLocks noGrp="1"/>
          </p:cNvSpPr>
          <p:nvPr>
            <p:ph idx="1"/>
          </p:nvPr>
        </p:nvSpPr>
        <p:spPr>
          <a:xfrm>
            <a:off x="263466" y="1092168"/>
            <a:ext cx="8690095" cy="4114800"/>
          </a:xfrm>
        </p:spPr>
        <p:txBody>
          <a:bodyPr/>
          <a:lstStyle/>
          <a:p>
            <a:pPr>
              <a:buNone/>
            </a:pPr>
            <a:r>
              <a:rPr lang="ru-RU" sz="1800" dirty="0" smtClean="0">
                <a:solidFill>
                  <a:schemeClr val="accent6"/>
                </a:solidFill>
              </a:rPr>
              <a:t>Терроризм – в переводе с латинского значит «Ужас» это одно из самых страшных преступлений. Бандиты совершают его, чтобы добиться своих злых целей. Для этого они нагнетают страх в обществе и совершают насилие над людьми. Все террористы – преступники, и после того, как они попадают в руки стражам правопорядка, их судят и сажают в тюрьмы. </a:t>
            </a:r>
          </a:p>
          <a:p>
            <a:pPr>
              <a:buNone/>
            </a:pPr>
            <a:endParaRPr lang="ru-RU" sz="1800" dirty="0" smtClean="0">
              <a:solidFill>
                <a:schemeClr val="accent6"/>
              </a:solidFill>
            </a:endParaRPr>
          </a:p>
          <a:p>
            <a:pPr>
              <a:buNone/>
            </a:pPr>
            <a:r>
              <a:rPr lang="ru-RU" sz="1800" dirty="0" smtClean="0">
                <a:solidFill>
                  <a:schemeClr val="accent6"/>
                </a:solidFill>
              </a:rPr>
              <a:t>Скорее всего, вам не придется столкнуться с этим страшным злом – терроризмом, но, к сожалению, угроза терактов существует, и лучше всего быть к ней готовыми. На этом сайте мы расскажем вам о том, что делать, если теракт все же произошел.</a:t>
            </a:r>
          </a:p>
          <a:p>
            <a:pPr>
              <a:buNone/>
            </a:pPr>
            <a:endParaRPr lang="ru-RU" sz="1800" dirty="0" smtClean="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2"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12"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4" presetClass="entr" presetSubtype="0" fill="hold" nodeType="withEffect">
                                  <p:stCondLst>
                                    <p:cond delay="0"/>
                                  </p:stCondLst>
                                  <p:childTnLst>
                                    <p:set>
                                      <p:cBhvr>
                                        <p:cTn id="20" dur="1" fill="hold">
                                          <p:stCondLst>
                                            <p:cond delay="0"/>
                                          </p:stCondLst>
                                        </p:cTn>
                                        <p:tgtEl>
                                          <p:spTgt spid="323586"/>
                                        </p:tgtEl>
                                        <p:attrNameLst>
                                          <p:attrName>style.visibility</p:attrName>
                                        </p:attrNameLst>
                                      </p:cBhvr>
                                      <p:to>
                                        <p:strVal val="visible"/>
                                      </p:to>
                                    </p:set>
                                    <p:anim to="" calcmode="lin" valueType="num">
                                      <p:cBhvr>
                                        <p:cTn id="21" dur="1" fill="hold"/>
                                        <p:tgtEl>
                                          <p:spTgt spid="323586"/>
                                        </p:tgtEl>
                                        <p:attrNameLst>
                                          <p:attrName/>
                                        </p:attrNameLst>
                                      </p:cBhvr>
                                    </p:anim>
                                  </p:childTnLst>
                                </p:cTn>
                              </p:par>
                              <p:par>
                                <p:cTn id="22" presetID="30" presetClass="entr" presetSubtype="0" fill="hold" grpId="3"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800" decel="100000"/>
                                        <p:tgtEl>
                                          <p:spTgt spid="2"/>
                                        </p:tgtEl>
                                      </p:cBhvr>
                                    </p:animEffect>
                                    <p:anim calcmode="lin" valueType="num">
                                      <p:cBhvr>
                                        <p:cTn id="25" dur="800" decel="100000" fill="hold"/>
                                        <p:tgtEl>
                                          <p:spTgt spid="2"/>
                                        </p:tgtEl>
                                        <p:attrNameLst>
                                          <p:attrName>style.rotation</p:attrName>
                                        </p:attrNameLst>
                                      </p:cBhvr>
                                      <p:tavLst>
                                        <p:tav tm="0">
                                          <p:val>
                                            <p:fltVal val="-90"/>
                                          </p:val>
                                        </p:tav>
                                        <p:tav tm="100000">
                                          <p:val>
                                            <p:fltVal val="0"/>
                                          </p:val>
                                        </p:tav>
                                      </p:tavLst>
                                    </p:anim>
                                    <p:anim calcmode="lin" valueType="num">
                                      <p:cBhvr>
                                        <p:cTn id="26" dur="800" decel="100000" fill="hold"/>
                                        <p:tgtEl>
                                          <p:spTgt spid="2"/>
                                        </p:tgtEl>
                                        <p:attrNameLst>
                                          <p:attrName>ppt_x</p:attrName>
                                        </p:attrNameLst>
                                      </p:cBhvr>
                                      <p:tavLst>
                                        <p:tav tm="0">
                                          <p:val>
                                            <p:strVal val="#ppt_x+0.4"/>
                                          </p:val>
                                        </p:tav>
                                        <p:tav tm="100000">
                                          <p:val>
                                            <p:strVal val="#ppt_x-0.05"/>
                                          </p:val>
                                        </p:tav>
                                      </p:tavLst>
                                    </p:anim>
                                    <p:anim calcmode="lin" valueType="num">
                                      <p:cBhvr>
                                        <p:cTn id="27" dur="800" decel="100000" fill="hold"/>
                                        <p:tgtEl>
                                          <p:spTgt spid="2"/>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2" grpId="3"/>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ru-RU" dirty="0" smtClean="0"/>
              <a:t>Быть осторожным !</a:t>
            </a:r>
            <a:br>
              <a:rPr lang="ru-RU" dirty="0" smtClean="0"/>
            </a:br>
            <a:endParaRPr lang="ru-RU" dirty="0"/>
          </a:p>
        </p:txBody>
      </p:sp>
      <p:sp>
        <p:nvSpPr>
          <p:cNvPr id="211971" name="Rectangle 3"/>
          <p:cNvSpPr>
            <a:spLocks noGrp="1" noChangeArrowheads="1"/>
          </p:cNvSpPr>
          <p:nvPr>
            <p:ph type="body" idx="1"/>
          </p:nvPr>
        </p:nvSpPr>
        <p:spPr>
          <a:xfrm>
            <a:off x="336492" y="1493811"/>
            <a:ext cx="8229600" cy="4114800"/>
          </a:xfrm>
        </p:spPr>
        <p:txBody>
          <a:bodyPr/>
          <a:lstStyle/>
          <a:p>
            <a:pPr>
              <a:buNone/>
            </a:pPr>
            <a:r>
              <a:rPr lang="ru-RU" sz="1800" dirty="0" smtClean="0">
                <a:solidFill>
                  <a:schemeClr val="accent6"/>
                </a:solidFill>
              </a:rPr>
              <a:t>Мишенью для террористов чаще всего являются правительственные здания, аэропорты, крупные магазины, электростанции, школы, транспортные средства, места проведения массовых мероприятий. Поэтому, посещая такие места, нужно быть внимательным и обращать внимание на все подозрительное. </a:t>
            </a:r>
          </a:p>
          <a:p>
            <a:endParaRPr lang="ru-RU" sz="1800" dirty="0" smtClean="0">
              <a:solidFill>
                <a:schemeClr val="accent6"/>
              </a:solidFill>
            </a:endParaRPr>
          </a:p>
          <a:p>
            <a:pPr>
              <a:buNone/>
            </a:pPr>
            <a:r>
              <a:rPr lang="ru-RU" sz="1800" dirty="0" smtClean="0">
                <a:solidFill>
                  <a:schemeClr val="accent6"/>
                </a:solidFill>
              </a:rPr>
              <a:t>Помните, что террористические акты бывают нескольких видов: это захват заложников, угоны транспортных средств, взрывы, использование химического, биологического, ядерного оружия, угроза применения насилия.   </a:t>
            </a:r>
          </a:p>
          <a:p>
            <a:endParaRPr lang="ru-RU" sz="1800" dirty="0" smtClean="0"/>
          </a:p>
          <a:p>
            <a:pPr>
              <a:buNone/>
            </a:pPr>
            <a:endParaRPr lang="ru-RU" sz="1800" dirty="0"/>
          </a:p>
        </p:txBody>
      </p:sp>
      <p:pic>
        <p:nvPicPr>
          <p:cNvPr id="6" name="Рисунок 5" descr="Быть осторожным.JPG"/>
          <p:cNvPicPr>
            <a:picLocks noChangeAspect="1"/>
          </p:cNvPicPr>
          <p:nvPr/>
        </p:nvPicPr>
        <p:blipFill>
          <a:blip r:embed="rId2"/>
          <a:srcRect l="3074" t="64876"/>
          <a:stretch>
            <a:fillRect/>
          </a:stretch>
        </p:blipFill>
        <p:spPr>
          <a:xfrm>
            <a:off x="3440098" y="4341826"/>
            <a:ext cx="5354673" cy="224153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1970"/>
                                        </p:tgtEl>
                                        <p:attrNameLst>
                                          <p:attrName>style.visibility</p:attrName>
                                        </p:attrNameLst>
                                      </p:cBhvr>
                                      <p:to>
                                        <p:strVal val="visible"/>
                                      </p:to>
                                    </p:set>
                                    <p:animEffect transition="in" filter="wipe(down)">
                                      <p:cBhvr>
                                        <p:cTn id="7" dur="580">
                                          <p:stCondLst>
                                            <p:cond delay="0"/>
                                          </p:stCondLst>
                                        </p:cTn>
                                        <p:tgtEl>
                                          <p:spTgt spid="211970"/>
                                        </p:tgtEl>
                                      </p:cBhvr>
                                    </p:animEffect>
                                    <p:anim calcmode="lin" valueType="num">
                                      <p:cBhvr>
                                        <p:cTn id="8" dur="1822" tmFilter="0,0; 0.14,0.36; 0.43,0.73; 0.71,0.91; 1.0,1.0">
                                          <p:stCondLst>
                                            <p:cond delay="0"/>
                                          </p:stCondLst>
                                        </p:cTn>
                                        <p:tgtEl>
                                          <p:spTgt spid="2119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19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19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19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1970"/>
                                        </p:tgtEl>
                                        <p:attrNameLst>
                                          <p:attrName>ppt_y</p:attrName>
                                        </p:attrNameLst>
                                      </p:cBhvr>
                                      <p:tavLst>
                                        <p:tav tm="0" fmla="#ppt_y-sin(pi*$)/81">
                                          <p:val>
                                            <p:fltVal val="0"/>
                                          </p:val>
                                        </p:tav>
                                        <p:tav tm="100000">
                                          <p:val>
                                            <p:fltVal val="1"/>
                                          </p:val>
                                        </p:tav>
                                      </p:tavLst>
                                    </p:anim>
                                    <p:animScale>
                                      <p:cBhvr>
                                        <p:cTn id="13" dur="26">
                                          <p:stCondLst>
                                            <p:cond delay="650"/>
                                          </p:stCondLst>
                                        </p:cTn>
                                        <p:tgtEl>
                                          <p:spTgt spid="211970"/>
                                        </p:tgtEl>
                                      </p:cBhvr>
                                      <p:to x="100000" y="60000"/>
                                    </p:animScale>
                                    <p:animScale>
                                      <p:cBhvr>
                                        <p:cTn id="14" dur="166" decel="50000">
                                          <p:stCondLst>
                                            <p:cond delay="676"/>
                                          </p:stCondLst>
                                        </p:cTn>
                                        <p:tgtEl>
                                          <p:spTgt spid="211970"/>
                                        </p:tgtEl>
                                      </p:cBhvr>
                                      <p:to x="100000" y="100000"/>
                                    </p:animScale>
                                    <p:animScale>
                                      <p:cBhvr>
                                        <p:cTn id="15" dur="26">
                                          <p:stCondLst>
                                            <p:cond delay="1312"/>
                                          </p:stCondLst>
                                        </p:cTn>
                                        <p:tgtEl>
                                          <p:spTgt spid="211970"/>
                                        </p:tgtEl>
                                      </p:cBhvr>
                                      <p:to x="100000" y="80000"/>
                                    </p:animScale>
                                    <p:animScale>
                                      <p:cBhvr>
                                        <p:cTn id="16" dur="166" decel="50000">
                                          <p:stCondLst>
                                            <p:cond delay="1338"/>
                                          </p:stCondLst>
                                        </p:cTn>
                                        <p:tgtEl>
                                          <p:spTgt spid="211970"/>
                                        </p:tgtEl>
                                      </p:cBhvr>
                                      <p:to x="100000" y="100000"/>
                                    </p:animScale>
                                    <p:animScale>
                                      <p:cBhvr>
                                        <p:cTn id="17" dur="26">
                                          <p:stCondLst>
                                            <p:cond delay="1642"/>
                                          </p:stCondLst>
                                        </p:cTn>
                                        <p:tgtEl>
                                          <p:spTgt spid="211970"/>
                                        </p:tgtEl>
                                      </p:cBhvr>
                                      <p:to x="100000" y="90000"/>
                                    </p:animScale>
                                    <p:animScale>
                                      <p:cBhvr>
                                        <p:cTn id="18" dur="166" decel="50000">
                                          <p:stCondLst>
                                            <p:cond delay="1668"/>
                                          </p:stCondLst>
                                        </p:cTn>
                                        <p:tgtEl>
                                          <p:spTgt spid="211970"/>
                                        </p:tgtEl>
                                      </p:cBhvr>
                                      <p:to x="100000" y="100000"/>
                                    </p:animScale>
                                    <p:animScale>
                                      <p:cBhvr>
                                        <p:cTn id="19" dur="26">
                                          <p:stCondLst>
                                            <p:cond delay="1808"/>
                                          </p:stCondLst>
                                        </p:cTn>
                                        <p:tgtEl>
                                          <p:spTgt spid="211970"/>
                                        </p:tgtEl>
                                      </p:cBhvr>
                                      <p:to x="100000" y="95000"/>
                                    </p:animScale>
                                    <p:animScale>
                                      <p:cBhvr>
                                        <p:cTn id="20" dur="166" decel="50000">
                                          <p:stCondLst>
                                            <p:cond delay="1834"/>
                                          </p:stCondLst>
                                        </p:cTn>
                                        <p:tgtEl>
                                          <p:spTgt spid="211970"/>
                                        </p:tgtEl>
                                      </p:cBhvr>
                                      <p:to x="100000" y="100000"/>
                                    </p:animScale>
                                  </p:childTnLst>
                                </p:cTn>
                              </p:par>
                            </p:childTnLst>
                          </p:cTn>
                        </p:par>
                        <p:par>
                          <p:cTn id="21" fill="hold">
                            <p:stCondLst>
                              <p:cond delay="2000"/>
                            </p:stCondLst>
                            <p:childTnLst>
                              <p:par>
                                <p:cTn id="22" presetID="48" presetClass="entr" presetSubtype="0" accel="50000" fill="hold" grpId="0" nodeType="afterEffect">
                                  <p:stCondLst>
                                    <p:cond delay="0"/>
                                  </p:stCondLst>
                                  <p:childTnLst>
                                    <p:set>
                                      <p:cBhvr>
                                        <p:cTn id="23" dur="1" fill="hold">
                                          <p:stCondLst>
                                            <p:cond delay="0"/>
                                          </p:stCondLst>
                                        </p:cTn>
                                        <p:tgtEl>
                                          <p:spTgt spid="211971">
                                            <p:txEl>
                                              <p:pRg st="0" end="0"/>
                                            </p:txEl>
                                          </p:spTgt>
                                        </p:tgtEl>
                                        <p:attrNameLst>
                                          <p:attrName>style.visibility</p:attrName>
                                        </p:attrNameLst>
                                      </p:cBhvr>
                                      <p:to>
                                        <p:strVal val="visible"/>
                                      </p:to>
                                    </p:set>
                                    <p:anim calcmode="lin" valueType="num">
                                      <p:cBhvr>
                                        <p:cTn id="24" dur="1000" fill="hold"/>
                                        <p:tgtEl>
                                          <p:spTgt spid="21197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21197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211971">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211971">
                                            <p:txEl>
                                              <p:pRg st="0" end="0"/>
                                            </p:txEl>
                                          </p:spTgt>
                                        </p:tgtEl>
                                      </p:cBhvr>
                                    </p:animEffect>
                                  </p:childTnLst>
                                </p:cTn>
                              </p:par>
                            </p:childTnLst>
                          </p:cTn>
                        </p:par>
                        <p:par>
                          <p:cTn id="28" fill="hold">
                            <p:stCondLst>
                              <p:cond delay="3000"/>
                            </p:stCondLst>
                            <p:childTnLst>
                              <p:par>
                                <p:cTn id="29" presetID="48" presetClass="entr" presetSubtype="0" accel="50000" fill="hold" grpId="0" nodeType="afterEffect">
                                  <p:stCondLst>
                                    <p:cond delay="0"/>
                                  </p:stCondLst>
                                  <p:childTnLst>
                                    <p:set>
                                      <p:cBhvr>
                                        <p:cTn id="30" dur="1" fill="hold">
                                          <p:stCondLst>
                                            <p:cond delay="0"/>
                                          </p:stCondLst>
                                        </p:cTn>
                                        <p:tgtEl>
                                          <p:spTgt spid="211971">
                                            <p:txEl>
                                              <p:pRg st="2" end="2"/>
                                            </p:txEl>
                                          </p:spTgt>
                                        </p:tgtEl>
                                        <p:attrNameLst>
                                          <p:attrName>style.visibility</p:attrName>
                                        </p:attrNameLst>
                                      </p:cBhvr>
                                      <p:to>
                                        <p:strVal val="visible"/>
                                      </p:to>
                                    </p:set>
                                    <p:anim calcmode="lin" valueType="num">
                                      <p:cBhvr>
                                        <p:cTn id="31" dur="1000" fill="hold"/>
                                        <p:tgtEl>
                                          <p:spTgt spid="21197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21197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211971">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211971">
                                            <p:txEl>
                                              <p:pRg st="2" end="2"/>
                                            </p:txEl>
                                          </p:spTgt>
                                        </p:tgtEl>
                                      </p:cBhvr>
                                    </p:animEffect>
                                  </p:childTnLst>
                                </p:cTn>
                              </p:par>
                            </p:childTnLst>
                          </p:cTn>
                        </p:par>
                        <p:par>
                          <p:cTn id="35" fill="hold">
                            <p:stCondLst>
                              <p:cond delay="4000"/>
                            </p:stCondLst>
                            <p:childTnLst>
                              <p:par>
                                <p:cTn id="36" presetID="34"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from="(-#ppt_w/2)" to="(#ppt_x)" calcmode="lin" valueType="num">
                                      <p:cBhvr>
                                        <p:cTn id="38" dur="600" fill="hold">
                                          <p:stCondLst>
                                            <p:cond delay="0"/>
                                          </p:stCondLst>
                                        </p:cTn>
                                        <p:tgtEl>
                                          <p:spTgt spid="6"/>
                                        </p:tgtEl>
                                        <p:attrNameLst>
                                          <p:attrName>ppt_x</p:attrName>
                                        </p:attrNameLst>
                                      </p:cBhvr>
                                    </p:anim>
                                    <p:anim from="0" to="-1.0" calcmode="lin" valueType="num">
                                      <p:cBhvr>
                                        <p:cTn id="39" dur="200" decel="50000" autoRev="1" fill="hold">
                                          <p:stCondLst>
                                            <p:cond delay="600"/>
                                          </p:stCondLst>
                                        </p:cTn>
                                        <p:tgtEl>
                                          <p:spTgt spid="6"/>
                                        </p:tgtEl>
                                        <p:attrNameLst>
                                          <p:attrName>xshear</p:attrName>
                                        </p:attrNameLst>
                                      </p:cBhvr>
                                    </p:anim>
                                    <p:animScale>
                                      <p:cBhvr>
                                        <p:cTn id="40" dur="200" decel="100000" autoRev="1" fill="hold">
                                          <p:stCondLst>
                                            <p:cond delay="600"/>
                                          </p:stCondLst>
                                        </p:cTn>
                                        <p:tgtEl>
                                          <p:spTgt spid="6"/>
                                        </p:tgtEl>
                                      </p:cBhvr>
                                      <p:from x="100000" y="100000"/>
                                      <p:to x="80000" y="100000"/>
                                    </p:animScale>
                                    <p:anim by="(#ppt_h/3+#ppt_w*0.1)" calcmode="lin" valueType="num">
                                      <p:cBhvr additive="sum">
                                        <p:cTn id="41"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36492" y="179343"/>
            <a:ext cx="8229600" cy="876336"/>
          </a:xfrm>
        </p:spPr>
        <p:txBody>
          <a:bodyPr/>
          <a:lstStyle/>
          <a:p>
            <a:r>
              <a:rPr lang="ru-RU" dirty="0" smtClean="0"/>
              <a:t>Всегда готов!</a:t>
            </a:r>
            <a:endParaRPr lang="ru-RU" dirty="0"/>
          </a:p>
        </p:txBody>
      </p:sp>
      <p:sp>
        <p:nvSpPr>
          <p:cNvPr id="216067" name="Rectangle 3"/>
          <p:cNvSpPr>
            <a:spLocks noGrp="1" noChangeArrowheads="1"/>
          </p:cNvSpPr>
          <p:nvPr>
            <p:ph type="body" idx="1"/>
          </p:nvPr>
        </p:nvSpPr>
        <p:spPr>
          <a:xfrm>
            <a:off x="373005" y="1128681"/>
            <a:ext cx="8229600" cy="4965768"/>
          </a:xfrm>
        </p:spPr>
        <p:txBody>
          <a:bodyPr/>
          <a:lstStyle/>
          <a:p>
            <a:pPr>
              <a:buNone/>
            </a:pPr>
            <a:r>
              <a:rPr lang="ru-RU" sz="1800" dirty="0" smtClean="0">
                <a:solidFill>
                  <a:schemeClr val="accent6"/>
                </a:solidFill>
              </a:rPr>
              <a:t>Вы никогда не должны бояться, и это - главное.</a:t>
            </a:r>
          </a:p>
          <a:p>
            <a:pPr>
              <a:buNone/>
            </a:pPr>
            <a:endParaRPr lang="ru-RU" sz="1800" dirty="0" smtClean="0">
              <a:solidFill>
                <a:schemeClr val="accent6"/>
              </a:solidFill>
            </a:endParaRPr>
          </a:p>
          <a:p>
            <a:pPr>
              <a:buNone/>
            </a:pPr>
            <a:r>
              <a:rPr lang="ru-RU" sz="1800" dirty="0" smtClean="0">
                <a:solidFill>
                  <a:schemeClr val="accent6"/>
                </a:solidFill>
              </a:rPr>
              <a:t>Но вы всегда должны быть настороже. Нужно быть внимательным к тому, что происходит вокруг, замечать, все ли нормально. </a:t>
            </a:r>
          </a:p>
          <a:p>
            <a:pPr>
              <a:buNone/>
            </a:pPr>
            <a:endParaRPr lang="ru-RU" sz="1800" dirty="0" smtClean="0">
              <a:solidFill>
                <a:schemeClr val="accent6"/>
              </a:solidFill>
            </a:endParaRPr>
          </a:p>
          <a:p>
            <a:pPr>
              <a:buNone/>
            </a:pPr>
            <a:r>
              <a:rPr lang="ru-RU" sz="1800" dirty="0" smtClean="0">
                <a:solidFill>
                  <a:schemeClr val="accent6"/>
                </a:solidFill>
              </a:rPr>
              <a:t>Надо знать, где находятся выходы из здания, в котором вы находитесь.</a:t>
            </a:r>
          </a:p>
          <a:p>
            <a:pPr>
              <a:buNone/>
            </a:pPr>
            <a:endParaRPr lang="ru-RU" sz="1800" dirty="0" smtClean="0">
              <a:solidFill>
                <a:schemeClr val="accent6"/>
              </a:solidFill>
            </a:endParaRPr>
          </a:p>
          <a:p>
            <a:pPr>
              <a:buNone/>
            </a:pPr>
            <a:r>
              <a:rPr lang="ru-RU" sz="1800" dirty="0" smtClean="0">
                <a:solidFill>
                  <a:schemeClr val="accent6"/>
                </a:solidFill>
              </a:rPr>
              <a:t>Нельзя принимать пакеты, сумки, коробки и ДАЖЕ ПОДАРКИ! от посторонних людей.</a:t>
            </a:r>
          </a:p>
          <a:p>
            <a:pPr>
              <a:buNone/>
            </a:pPr>
            <a:endParaRPr lang="ru-RU" sz="1800" dirty="0" smtClean="0">
              <a:solidFill>
                <a:schemeClr val="accent6"/>
              </a:solidFill>
            </a:endParaRPr>
          </a:p>
          <a:p>
            <a:pPr>
              <a:buNone/>
            </a:pPr>
            <a:r>
              <a:rPr lang="ru-RU" sz="1800" dirty="0" smtClean="0">
                <a:solidFill>
                  <a:schemeClr val="accent6"/>
                </a:solidFill>
              </a:rPr>
              <a:t>Ни в коем случае нельзя трогать никаких предметов, оставленных на улице, в транспорте, в магазинах и общественных местах, даже если это игрушки, мобильные телефоны. </a:t>
            </a:r>
          </a:p>
          <a:p>
            <a:pPr>
              <a:buNone/>
            </a:pPr>
            <a:endParaRPr lang="ru-RU" sz="1800" dirty="0" smtClean="0">
              <a:solidFill>
                <a:schemeClr val="accent6"/>
              </a:solidFill>
            </a:endParaRPr>
          </a:p>
          <a:p>
            <a:pPr>
              <a:buNone/>
            </a:pPr>
            <a:r>
              <a:rPr lang="ru-RU" sz="1800" dirty="0" smtClean="0">
                <a:solidFill>
                  <a:schemeClr val="accent6"/>
                </a:solidFill>
              </a:rPr>
              <a:t>Надо знать, где находится ближайшие </a:t>
            </a:r>
            <a:r>
              <a:rPr lang="ru-RU" sz="1800" dirty="0" err="1" smtClean="0">
                <a:solidFill>
                  <a:schemeClr val="accent6"/>
                </a:solidFill>
              </a:rPr>
              <a:t>травмпункт</a:t>
            </a:r>
            <a:r>
              <a:rPr lang="ru-RU" sz="1800" dirty="0" smtClean="0">
                <a:solidFill>
                  <a:schemeClr val="accent6"/>
                </a:solidFill>
              </a:rPr>
              <a:t> и поликлиника, на случай, если вы или кто-то из ваших родных или знакомых получил ранение или травму.</a:t>
            </a:r>
          </a:p>
          <a:p>
            <a:pPr>
              <a:buNone/>
            </a:pPr>
            <a:endParaRPr lang="ru-RU" sz="1800" dirty="0" smtClean="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6066"/>
                                        </p:tgtEl>
                                        <p:attrNameLst>
                                          <p:attrName>style.visibility</p:attrName>
                                        </p:attrNameLst>
                                      </p:cBhvr>
                                      <p:to>
                                        <p:strVal val="visible"/>
                                      </p:to>
                                    </p:set>
                                    <p:anim calcmode="lin" valueType="num">
                                      <p:cBhvr>
                                        <p:cTn id="7" dur="500" fill="hold"/>
                                        <p:tgtEl>
                                          <p:spTgt spid="2160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6066"/>
                                        </p:tgtEl>
                                        <p:attrNameLst>
                                          <p:attrName>ppt_y</p:attrName>
                                        </p:attrNameLst>
                                      </p:cBhvr>
                                      <p:tavLst>
                                        <p:tav tm="0">
                                          <p:val>
                                            <p:strVal val="#ppt_y"/>
                                          </p:val>
                                        </p:tav>
                                        <p:tav tm="100000">
                                          <p:val>
                                            <p:strVal val="#ppt_y"/>
                                          </p:val>
                                        </p:tav>
                                      </p:tavLst>
                                    </p:anim>
                                    <p:anim calcmode="lin" valueType="num">
                                      <p:cBhvr>
                                        <p:cTn id="9" dur="500" fill="hold"/>
                                        <p:tgtEl>
                                          <p:spTgt spid="2160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60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6066"/>
                                        </p:tgtEl>
                                      </p:cBhvr>
                                    </p:animEffect>
                                  </p:childTnLst>
                                </p:cTn>
                              </p:par>
                            </p:childTnLst>
                          </p:cTn>
                        </p:par>
                        <p:par>
                          <p:cTn id="12" fill="hold">
                            <p:stCondLst>
                              <p:cond delay="1050"/>
                            </p:stCondLst>
                            <p:childTnLst>
                              <p:par>
                                <p:cTn id="13" presetID="22" presetClass="entr" presetSubtype="4" fill="hold" grpId="0" nodeType="afterEffect">
                                  <p:stCondLst>
                                    <p:cond delay="0"/>
                                  </p:stCondLst>
                                  <p:childTnLst>
                                    <p:set>
                                      <p:cBhvr>
                                        <p:cTn id="14" dur="1" fill="hold">
                                          <p:stCondLst>
                                            <p:cond delay="0"/>
                                          </p:stCondLst>
                                        </p:cTn>
                                        <p:tgtEl>
                                          <p:spTgt spid="216067">
                                            <p:txEl>
                                              <p:pRg st="0" end="0"/>
                                            </p:txEl>
                                          </p:spTgt>
                                        </p:tgtEl>
                                        <p:attrNameLst>
                                          <p:attrName>style.visibility</p:attrName>
                                        </p:attrNameLst>
                                      </p:cBhvr>
                                      <p:to>
                                        <p:strVal val="visible"/>
                                      </p:to>
                                    </p:set>
                                    <p:animEffect transition="in" filter="wipe(down)">
                                      <p:cBhvr>
                                        <p:cTn id="15" dur="500"/>
                                        <p:tgtEl>
                                          <p:spTgt spid="216067">
                                            <p:txEl>
                                              <p:pRg st="0" end="0"/>
                                            </p:txEl>
                                          </p:spTgt>
                                        </p:tgtEl>
                                      </p:cBhvr>
                                    </p:animEffect>
                                  </p:childTnLst>
                                </p:cTn>
                              </p:par>
                            </p:childTnLst>
                          </p:cTn>
                        </p:par>
                        <p:par>
                          <p:cTn id="16" fill="hold">
                            <p:stCondLst>
                              <p:cond delay="1550"/>
                            </p:stCondLst>
                            <p:childTnLst>
                              <p:par>
                                <p:cTn id="17" presetID="22" presetClass="entr" presetSubtype="4" fill="hold" grpId="0" nodeType="after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Effect transition="in" filter="wipe(down)">
                                      <p:cBhvr>
                                        <p:cTn id="19" dur="500"/>
                                        <p:tgtEl>
                                          <p:spTgt spid="216067">
                                            <p:txEl>
                                              <p:pRg st="2" end="2"/>
                                            </p:txEl>
                                          </p:spTgt>
                                        </p:tgtEl>
                                      </p:cBhvr>
                                    </p:animEffect>
                                  </p:childTnLst>
                                </p:cTn>
                              </p:par>
                            </p:childTnLst>
                          </p:cTn>
                        </p:par>
                        <p:par>
                          <p:cTn id="20" fill="hold">
                            <p:stCondLst>
                              <p:cond delay="2050"/>
                            </p:stCondLst>
                            <p:childTnLst>
                              <p:par>
                                <p:cTn id="21" presetID="22" presetClass="entr" presetSubtype="4" fill="hold" grpId="0" nodeType="afterEffect">
                                  <p:stCondLst>
                                    <p:cond delay="0"/>
                                  </p:stCondLst>
                                  <p:childTnLst>
                                    <p:set>
                                      <p:cBhvr>
                                        <p:cTn id="22" dur="1" fill="hold">
                                          <p:stCondLst>
                                            <p:cond delay="0"/>
                                          </p:stCondLst>
                                        </p:cTn>
                                        <p:tgtEl>
                                          <p:spTgt spid="216067">
                                            <p:txEl>
                                              <p:pRg st="4" end="4"/>
                                            </p:txEl>
                                          </p:spTgt>
                                        </p:tgtEl>
                                        <p:attrNameLst>
                                          <p:attrName>style.visibility</p:attrName>
                                        </p:attrNameLst>
                                      </p:cBhvr>
                                      <p:to>
                                        <p:strVal val="visible"/>
                                      </p:to>
                                    </p:set>
                                    <p:animEffect transition="in" filter="wipe(down)">
                                      <p:cBhvr>
                                        <p:cTn id="23" dur="500"/>
                                        <p:tgtEl>
                                          <p:spTgt spid="216067">
                                            <p:txEl>
                                              <p:pRg st="4" end="4"/>
                                            </p:txEl>
                                          </p:spTgt>
                                        </p:tgtEl>
                                      </p:cBhvr>
                                    </p:animEffect>
                                  </p:childTnLst>
                                </p:cTn>
                              </p:par>
                            </p:childTnLst>
                          </p:cTn>
                        </p:par>
                        <p:par>
                          <p:cTn id="24" fill="hold">
                            <p:stCondLst>
                              <p:cond delay="2550"/>
                            </p:stCondLst>
                            <p:childTnLst>
                              <p:par>
                                <p:cTn id="25" presetID="22" presetClass="entr" presetSubtype="4" fill="hold" grpId="0" nodeType="afterEffect">
                                  <p:stCondLst>
                                    <p:cond delay="0"/>
                                  </p:stCondLst>
                                  <p:childTnLst>
                                    <p:set>
                                      <p:cBhvr>
                                        <p:cTn id="26" dur="1" fill="hold">
                                          <p:stCondLst>
                                            <p:cond delay="0"/>
                                          </p:stCondLst>
                                        </p:cTn>
                                        <p:tgtEl>
                                          <p:spTgt spid="216067">
                                            <p:txEl>
                                              <p:pRg st="6" end="6"/>
                                            </p:txEl>
                                          </p:spTgt>
                                        </p:tgtEl>
                                        <p:attrNameLst>
                                          <p:attrName>style.visibility</p:attrName>
                                        </p:attrNameLst>
                                      </p:cBhvr>
                                      <p:to>
                                        <p:strVal val="visible"/>
                                      </p:to>
                                    </p:set>
                                    <p:animEffect transition="in" filter="wipe(down)">
                                      <p:cBhvr>
                                        <p:cTn id="27" dur="500"/>
                                        <p:tgtEl>
                                          <p:spTgt spid="216067">
                                            <p:txEl>
                                              <p:pRg st="6" end="6"/>
                                            </p:txEl>
                                          </p:spTgt>
                                        </p:tgtEl>
                                      </p:cBhvr>
                                    </p:animEffect>
                                  </p:childTnLst>
                                </p:cTn>
                              </p:par>
                            </p:childTnLst>
                          </p:cTn>
                        </p:par>
                        <p:par>
                          <p:cTn id="28" fill="hold">
                            <p:stCondLst>
                              <p:cond delay="3050"/>
                            </p:stCondLst>
                            <p:childTnLst>
                              <p:par>
                                <p:cTn id="29" presetID="22" presetClass="entr" presetSubtype="4" fill="hold" grpId="0" nodeType="afterEffect">
                                  <p:stCondLst>
                                    <p:cond delay="0"/>
                                  </p:stCondLst>
                                  <p:childTnLst>
                                    <p:set>
                                      <p:cBhvr>
                                        <p:cTn id="30" dur="1" fill="hold">
                                          <p:stCondLst>
                                            <p:cond delay="0"/>
                                          </p:stCondLst>
                                        </p:cTn>
                                        <p:tgtEl>
                                          <p:spTgt spid="216067">
                                            <p:txEl>
                                              <p:pRg st="8" end="8"/>
                                            </p:txEl>
                                          </p:spTgt>
                                        </p:tgtEl>
                                        <p:attrNameLst>
                                          <p:attrName>style.visibility</p:attrName>
                                        </p:attrNameLst>
                                      </p:cBhvr>
                                      <p:to>
                                        <p:strVal val="visible"/>
                                      </p:to>
                                    </p:set>
                                    <p:animEffect transition="in" filter="wipe(down)">
                                      <p:cBhvr>
                                        <p:cTn id="31" dur="500"/>
                                        <p:tgtEl>
                                          <p:spTgt spid="216067">
                                            <p:txEl>
                                              <p:pRg st="8" end="8"/>
                                            </p:txEl>
                                          </p:spTgt>
                                        </p:tgtEl>
                                      </p:cBhvr>
                                    </p:animEffect>
                                  </p:childTnLst>
                                </p:cTn>
                              </p:par>
                            </p:childTnLst>
                          </p:cTn>
                        </p:par>
                        <p:par>
                          <p:cTn id="32" fill="hold">
                            <p:stCondLst>
                              <p:cond delay="3550"/>
                            </p:stCondLst>
                            <p:childTnLst>
                              <p:par>
                                <p:cTn id="33" presetID="22" presetClass="entr" presetSubtype="4" fill="hold" grpId="0" nodeType="afterEffect">
                                  <p:stCondLst>
                                    <p:cond delay="0"/>
                                  </p:stCondLst>
                                  <p:childTnLst>
                                    <p:set>
                                      <p:cBhvr>
                                        <p:cTn id="34" dur="1" fill="hold">
                                          <p:stCondLst>
                                            <p:cond delay="0"/>
                                          </p:stCondLst>
                                        </p:cTn>
                                        <p:tgtEl>
                                          <p:spTgt spid="216067">
                                            <p:txEl>
                                              <p:pRg st="10" end="10"/>
                                            </p:txEl>
                                          </p:spTgt>
                                        </p:tgtEl>
                                        <p:attrNameLst>
                                          <p:attrName>style.visibility</p:attrName>
                                        </p:attrNameLst>
                                      </p:cBhvr>
                                      <p:to>
                                        <p:strVal val="visible"/>
                                      </p:to>
                                    </p:set>
                                    <p:animEffect transition="in" filter="wipe(down)">
                                      <p:cBhvr>
                                        <p:cTn id="35" dur="500"/>
                                        <p:tgtEl>
                                          <p:spTgt spid="2160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6" grpId="0"/>
      <p:bldP spid="21606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body" idx="1"/>
          </p:nvPr>
        </p:nvSpPr>
        <p:spPr>
          <a:xfrm>
            <a:off x="299979" y="507960"/>
            <a:ext cx="8229600" cy="4114800"/>
          </a:xfrm>
        </p:spPr>
        <p:txBody>
          <a:bodyPr/>
          <a:lstStyle/>
          <a:p>
            <a:pPr>
              <a:buNone/>
            </a:pPr>
            <a:r>
              <a:rPr lang="ru-RU" sz="1800" dirty="0" smtClean="0">
                <a:solidFill>
                  <a:schemeClr val="accent6"/>
                </a:solidFill>
              </a:rPr>
              <a:t>Всегда относитесь серьезно к просьбам покинуть здание (эвакуироваться), даже если вам говорят, что это – учения. Такие просьбы надо выполнять обязательно! </a:t>
            </a:r>
          </a:p>
          <a:p>
            <a:pPr>
              <a:buNone/>
            </a:pPr>
            <a:endParaRPr lang="ru-RU" sz="1800" dirty="0" smtClean="0">
              <a:solidFill>
                <a:schemeClr val="accent6"/>
              </a:solidFill>
            </a:endParaRPr>
          </a:p>
          <a:p>
            <a:pPr>
              <a:buNone/>
            </a:pPr>
            <a:r>
              <a:rPr lang="ru-RU" sz="1800" dirty="0" smtClean="0">
                <a:solidFill>
                  <a:schemeClr val="accent6"/>
                </a:solidFill>
              </a:rPr>
              <a:t>Если объявили эвакуацию, помните, что надо держаться подальше от окон, стеклянных дверей. </a:t>
            </a:r>
          </a:p>
          <a:p>
            <a:pPr>
              <a:buNone/>
            </a:pPr>
            <a:endParaRPr lang="ru-RU" sz="1800" dirty="0" smtClean="0">
              <a:solidFill>
                <a:schemeClr val="accent6"/>
              </a:solidFill>
            </a:endParaRPr>
          </a:p>
          <a:p>
            <a:pPr>
              <a:buNone/>
            </a:pPr>
            <a:r>
              <a:rPr lang="ru-RU" sz="1800" dirty="0" smtClean="0">
                <a:solidFill>
                  <a:schemeClr val="accent6"/>
                </a:solidFill>
              </a:rPr>
              <a:t>После того, как вас вывели из опасного места, следует все же спрятаться   в ближайшем убежище. В чрезвычайных ситуациях следуйте указаниям родителей и старших. </a:t>
            </a:r>
          </a:p>
          <a:p>
            <a:pPr>
              <a:buNone/>
            </a:pPr>
            <a:endParaRPr lang="ru-RU" sz="1800" dirty="0" smtClean="0">
              <a:solidFill>
                <a:schemeClr val="accent6"/>
              </a:solidFill>
            </a:endParaRPr>
          </a:p>
          <a:p>
            <a:pPr>
              <a:buNone/>
            </a:pPr>
            <a:r>
              <a:rPr lang="ru-RU" sz="1800" dirty="0" smtClean="0">
                <a:solidFill>
                  <a:schemeClr val="accent6"/>
                </a:solidFill>
              </a:rPr>
              <a:t>Если все же бедствие произошло, не мешайте работе спасателей, милиционеров, врачей, пожарных.</a:t>
            </a:r>
          </a:p>
          <a:p>
            <a:pPr>
              <a:buNone/>
            </a:pPr>
            <a:endParaRPr lang="ru-RU" sz="1800" dirty="0"/>
          </a:p>
        </p:txBody>
      </p:sp>
      <p:pic>
        <p:nvPicPr>
          <p:cNvPr id="5" name="Рисунок 4" descr="Всегда готов.JPG"/>
          <p:cNvPicPr>
            <a:picLocks noChangeAspect="1"/>
          </p:cNvPicPr>
          <p:nvPr/>
        </p:nvPicPr>
        <p:blipFill>
          <a:blip r:embed="rId2"/>
          <a:srcRect t="67870"/>
          <a:stretch>
            <a:fillRect/>
          </a:stretch>
        </p:blipFill>
        <p:spPr>
          <a:xfrm>
            <a:off x="4681540" y="4305313"/>
            <a:ext cx="4211669" cy="22002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down)">
                                      <p:cBhvr>
                                        <p:cTn id="7" dur="500"/>
                                        <p:tgtEl>
                                          <p:spTgt spid="21709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7091">
                                            <p:txEl>
                                              <p:pRg st="2" end="2"/>
                                            </p:txEl>
                                          </p:spTgt>
                                        </p:tgtEl>
                                        <p:attrNameLst>
                                          <p:attrName>style.visibility</p:attrName>
                                        </p:attrNameLst>
                                      </p:cBhvr>
                                      <p:to>
                                        <p:strVal val="visible"/>
                                      </p:to>
                                    </p:set>
                                    <p:animEffect transition="in" filter="wipe(down)">
                                      <p:cBhvr>
                                        <p:cTn id="10" dur="500"/>
                                        <p:tgtEl>
                                          <p:spTgt spid="217091">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7091">
                                            <p:txEl>
                                              <p:pRg st="4" end="4"/>
                                            </p:txEl>
                                          </p:spTgt>
                                        </p:tgtEl>
                                        <p:attrNameLst>
                                          <p:attrName>style.visibility</p:attrName>
                                        </p:attrNameLst>
                                      </p:cBhvr>
                                      <p:to>
                                        <p:strVal val="visible"/>
                                      </p:to>
                                    </p:set>
                                    <p:animEffect transition="in" filter="wipe(down)">
                                      <p:cBhvr>
                                        <p:cTn id="13" dur="500"/>
                                        <p:tgtEl>
                                          <p:spTgt spid="217091">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7091">
                                            <p:txEl>
                                              <p:pRg st="6" end="6"/>
                                            </p:txEl>
                                          </p:spTgt>
                                        </p:tgtEl>
                                        <p:attrNameLst>
                                          <p:attrName>style.visibility</p:attrName>
                                        </p:attrNameLst>
                                      </p:cBhvr>
                                      <p:to>
                                        <p:strVal val="visible"/>
                                      </p:to>
                                    </p:set>
                                    <p:animEffect transition="in" filter="wipe(down)">
                                      <p:cBhvr>
                                        <p:cTn id="16" dur="500"/>
                                        <p:tgtEl>
                                          <p:spTgt spid="217091">
                                            <p:txEl>
                                              <p:pRg st="6" end="6"/>
                                            </p:txEl>
                                          </p:spTgt>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1" name="Picture 3" descr="E:\Документы Администрация 12.04.2010 г\документы от начальника моб. отдела\Антитеррор Для детей\3 Семейный план.jpg"/>
          <p:cNvPicPr>
            <a:picLocks noChangeAspect="1" noChangeArrowheads="1"/>
          </p:cNvPicPr>
          <p:nvPr/>
        </p:nvPicPr>
        <p:blipFill>
          <a:blip r:embed="rId2"/>
          <a:srcRect/>
          <a:stretch>
            <a:fillRect/>
          </a:stretch>
        </p:blipFill>
        <p:spPr bwMode="auto">
          <a:xfrm>
            <a:off x="1724143" y="1455429"/>
            <a:ext cx="5695715" cy="3947143"/>
          </a:xfrm>
          <a:prstGeom prst="ellipse">
            <a:avLst/>
          </a:prstGeom>
          <a:ln>
            <a:noFill/>
          </a:ln>
          <a:effectLst>
            <a:softEdge rad="127000"/>
          </a:effectLst>
        </p:spPr>
      </p:pic>
      <p:sp>
        <p:nvSpPr>
          <p:cNvPr id="2" name="Заголовок 1"/>
          <p:cNvSpPr>
            <a:spLocks noGrp="1"/>
          </p:cNvSpPr>
          <p:nvPr>
            <p:ph type="title"/>
          </p:nvPr>
        </p:nvSpPr>
        <p:spPr>
          <a:xfrm>
            <a:off x="263467" y="0"/>
            <a:ext cx="8229600" cy="1019170"/>
          </a:xfrm>
        </p:spPr>
        <p:txBody>
          <a:bodyPr/>
          <a:lstStyle/>
          <a:p>
            <a:r>
              <a:rPr lang="ru-RU" dirty="0" smtClean="0"/>
              <a:t>Семейный план</a:t>
            </a:r>
            <a:endParaRPr lang="ru-RU" dirty="0"/>
          </a:p>
        </p:txBody>
      </p:sp>
      <p:sp>
        <p:nvSpPr>
          <p:cNvPr id="3" name="Содержимое 2"/>
          <p:cNvSpPr>
            <a:spLocks noGrp="1"/>
          </p:cNvSpPr>
          <p:nvPr>
            <p:ph idx="1"/>
          </p:nvPr>
        </p:nvSpPr>
        <p:spPr>
          <a:xfrm>
            <a:off x="0" y="946117"/>
            <a:ext cx="9144000" cy="4856229"/>
          </a:xfrm>
        </p:spPr>
        <p:txBody>
          <a:bodyPr/>
          <a:lstStyle/>
          <a:p>
            <a:pPr>
              <a:buNone/>
            </a:pPr>
            <a:r>
              <a:rPr lang="ru-RU" sz="1800" dirty="0" smtClean="0">
                <a:solidFill>
                  <a:schemeClr val="accent6"/>
                </a:solidFill>
              </a:rPr>
              <a:t>Вашей семье следует разработать план эвакуации и встречи в случае теракта, чрезвычайной ситуации или стихийного бедствия. Надо, чтобы каждый член семьи знал, что ему делать и где встречаться с остальными родственниками. Этот план надо запомнить, чтобы не потеряться, если вдруг что-то произойдет, когда вы будете далеко от дома, например, вы находитесь в школе или играете у товарища, ваши родители на работе, а сестренка или брат в детском саду.</a:t>
            </a:r>
          </a:p>
          <a:p>
            <a:pPr>
              <a:buNone/>
            </a:pPr>
            <a:endParaRPr lang="ru-RU" sz="1000" dirty="0" smtClean="0">
              <a:solidFill>
                <a:schemeClr val="accent6"/>
              </a:solidFill>
            </a:endParaRPr>
          </a:p>
          <a:p>
            <a:pPr>
              <a:buNone/>
            </a:pPr>
            <a:r>
              <a:rPr lang="ru-RU" sz="1800" dirty="0" smtClean="0">
                <a:solidFill>
                  <a:schemeClr val="accent6"/>
                </a:solidFill>
              </a:rPr>
              <a:t>Составлять план необходимо всей семьей. Для этого нужно сесть и обсудить, какие происшествия могут случиться, что нужно сделать, чтобы быть к ним готовым, что делать, если начнется эвакуация из вашего здания или из вашего района. Необходимо договориться всей семьей о том, где встречаться после эвакуации. </a:t>
            </a:r>
          </a:p>
          <a:p>
            <a:pPr>
              <a:buNone/>
            </a:pPr>
            <a:endParaRPr lang="ru-RU" sz="1000" dirty="0" smtClean="0">
              <a:solidFill>
                <a:schemeClr val="accent6"/>
              </a:solidFill>
            </a:endParaRPr>
          </a:p>
          <a:p>
            <a:pPr>
              <a:buNone/>
            </a:pPr>
            <a:r>
              <a:rPr lang="ru-RU" sz="1800" dirty="0" smtClean="0">
                <a:solidFill>
                  <a:schemeClr val="accent6"/>
                </a:solidFill>
              </a:rPr>
              <a:t>Надо знать, куда звонить для того, чтобы проверить, где находятся ваши родственники. Например, стоит запомнить телефонный номер дяди, тети или бабушки, которые живут в другом конце </a:t>
            </a:r>
            <a:r>
              <a:rPr lang="ru-RU" sz="1800" dirty="0" err="1" smtClean="0">
                <a:solidFill>
                  <a:schemeClr val="accent6"/>
                </a:solidFill>
              </a:rPr>
              <a:t>города.Тогда</a:t>
            </a:r>
            <a:r>
              <a:rPr lang="ru-RU" sz="1800" dirty="0" smtClean="0">
                <a:solidFill>
                  <a:schemeClr val="accent6"/>
                </a:solidFill>
              </a:rPr>
              <a:t>, если что-то случится, вам следует позвонить им и сказать, где вы находитесь, чтобы родственники могли легко вас найти. </a:t>
            </a:r>
          </a:p>
          <a:p>
            <a:pPr>
              <a:buNone/>
            </a:pPr>
            <a:r>
              <a:rPr lang="ru-RU" sz="1800" dirty="0" smtClean="0">
                <a:solidFill>
                  <a:schemeClr val="accent6"/>
                </a:solidFill>
              </a:rPr>
              <a:t>Также полезно поговорить с соседями о том, как действовать в случае бедствия или теракта. Узнайте, нет ли среди них врачей, спасателей, милиционеров – это всегда может пригодиться.</a:t>
            </a:r>
          </a:p>
          <a:p>
            <a:pPr>
              <a:buNone/>
            </a:pPr>
            <a:endParaRPr lang="ru-RU" sz="18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50"/>
                            </p:stCondLst>
                            <p:childTnLst>
                              <p:par>
                                <p:cTn id="13" presetID="35" presetClass="entr" presetSubtype="0" fill="hold" nodeType="afterEffect">
                                  <p:stCondLst>
                                    <p:cond delay="0"/>
                                  </p:stCondLst>
                                  <p:childTnLst>
                                    <p:set>
                                      <p:cBhvr>
                                        <p:cTn id="14" dur="1" fill="hold">
                                          <p:stCondLst>
                                            <p:cond delay="0"/>
                                          </p:stCondLst>
                                        </p:cTn>
                                        <p:tgtEl>
                                          <p:spTgt spid="319491"/>
                                        </p:tgtEl>
                                        <p:attrNameLst>
                                          <p:attrName>style.visibility</p:attrName>
                                        </p:attrNameLst>
                                      </p:cBhvr>
                                      <p:to>
                                        <p:strVal val="visible"/>
                                      </p:to>
                                    </p:set>
                                    <p:animEffect transition="in" filter="fade">
                                      <p:cBhvr>
                                        <p:cTn id="15" dur="2000"/>
                                        <p:tgtEl>
                                          <p:spTgt spid="319491"/>
                                        </p:tgtEl>
                                      </p:cBhvr>
                                    </p:animEffect>
                                    <p:anim calcmode="lin" valueType="num">
                                      <p:cBhvr>
                                        <p:cTn id="16" dur="2000" fill="hold"/>
                                        <p:tgtEl>
                                          <p:spTgt spid="319491"/>
                                        </p:tgtEl>
                                        <p:attrNameLst>
                                          <p:attrName>style.rotation</p:attrName>
                                        </p:attrNameLst>
                                      </p:cBhvr>
                                      <p:tavLst>
                                        <p:tav tm="0">
                                          <p:val>
                                            <p:fltVal val="720"/>
                                          </p:val>
                                        </p:tav>
                                        <p:tav tm="100000">
                                          <p:val>
                                            <p:fltVal val="0"/>
                                          </p:val>
                                        </p:tav>
                                      </p:tavLst>
                                    </p:anim>
                                    <p:anim calcmode="lin" valueType="num">
                                      <p:cBhvr>
                                        <p:cTn id="17" dur="2000" fill="hold"/>
                                        <p:tgtEl>
                                          <p:spTgt spid="319491"/>
                                        </p:tgtEl>
                                        <p:attrNameLst>
                                          <p:attrName>ppt_h</p:attrName>
                                        </p:attrNameLst>
                                      </p:cBhvr>
                                      <p:tavLst>
                                        <p:tav tm="0">
                                          <p:val>
                                            <p:fltVal val="0"/>
                                          </p:val>
                                        </p:tav>
                                        <p:tav tm="100000">
                                          <p:val>
                                            <p:strVal val="#ppt_h"/>
                                          </p:val>
                                        </p:tav>
                                      </p:tavLst>
                                    </p:anim>
                                    <p:anim calcmode="lin" valueType="num">
                                      <p:cBhvr>
                                        <p:cTn id="18" dur="2000" fill="hold"/>
                                        <p:tgtEl>
                                          <p:spTgt spid="31949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p:cNvPicPr>
            <a:picLocks noChangeAspect="1" noChangeArrowheads="1"/>
          </p:cNvPicPr>
          <p:nvPr/>
        </p:nvPicPr>
        <p:blipFill>
          <a:blip r:embed="rId2">
            <a:lum bright="5000"/>
          </a:blip>
          <a:srcRect/>
          <a:stretch>
            <a:fillRect/>
          </a:stretch>
        </p:blipFill>
        <p:spPr bwMode="auto">
          <a:xfrm>
            <a:off x="5162549" y="3933826"/>
            <a:ext cx="3981451" cy="2924175"/>
          </a:xfrm>
          <a:prstGeom prst="rect">
            <a:avLst/>
          </a:prstGeom>
          <a:ln>
            <a:noFill/>
          </a:ln>
          <a:effectLst>
            <a:softEdge rad="112500"/>
          </a:effectLst>
        </p:spPr>
      </p:pic>
      <p:sp>
        <p:nvSpPr>
          <p:cNvPr id="3" name="Содержимое 2"/>
          <p:cNvSpPr>
            <a:spLocks noGrp="1"/>
          </p:cNvSpPr>
          <p:nvPr>
            <p:ph idx="1"/>
          </p:nvPr>
        </p:nvSpPr>
        <p:spPr>
          <a:xfrm>
            <a:off x="0" y="1457299"/>
            <a:ext cx="8836147" cy="5002281"/>
          </a:xfrm>
        </p:spPr>
        <p:txBody>
          <a:bodyPr/>
          <a:lstStyle/>
          <a:p>
            <a:pPr>
              <a:buNone/>
            </a:pPr>
            <a:r>
              <a:rPr lang="ru-RU" sz="1800" dirty="0" smtClean="0">
                <a:solidFill>
                  <a:schemeClr val="accent6"/>
                </a:solidFill>
              </a:rPr>
              <a:t>К сожалению, возможны ситуации, когда вы или ваши знакомые оказываются в заложниках у террористов. В этом случае надо помнить следующее: </a:t>
            </a:r>
          </a:p>
          <a:p>
            <a:pPr>
              <a:buNone/>
            </a:pPr>
            <a:endParaRPr lang="ru-RU" sz="1000" dirty="0" smtClean="0">
              <a:solidFill>
                <a:schemeClr val="accent6"/>
              </a:solidFill>
            </a:endParaRPr>
          </a:p>
          <a:p>
            <a:pPr>
              <a:buNone/>
            </a:pPr>
            <a:r>
              <a:rPr lang="ru-RU" sz="1800" dirty="0" smtClean="0">
                <a:solidFill>
                  <a:schemeClr val="accent6"/>
                </a:solidFill>
              </a:rPr>
              <a:t>Обычно возможность скрыться с места захвата есть только в первые минуты теракта. Если рядом с вами нет террористов, если вас никто не видит, и вы можете скрыться, нельзя стоять на месте, следует как можно скорее убежать с места захвата. Не пользуйтесь </a:t>
            </a:r>
            <a:r>
              <a:rPr lang="ru-RU" sz="1800" dirty="0" err="1" smtClean="0">
                <a:solidFill>
                  <a:schemeClr val="accent6"/>
                </a:solidFill>
              </a:rPr>
              <a:t>электрошокерами</a:t>
            </a:r>
            <a:r>
              <a:rPr lang="ru-RU" sz="1800" dirty="0" smtClean="0">
                <a:solidFill>
                  <a:schemeClr val="accent6"/>
                </a:solidFill>
              </a:rPr>
              <a:t>, газовыми баллончиками, потому что террористы - злые люди, которым ребенок и даже не подготовленный взрослый не смогут оказать сопротивления. </a:t>
            </a:r>
          </a:p>
          <a:p>
            <a:pPr>
              <a:buNone/>
            </a:pPr>
            <a:endParaRPr lang="ru-RU" sz="1000" dirty="0" smtClean="0">
              <a:solidFill>
                <a:schemeClr val="accent6"/>
              </a:solidFill>
            </a:endParaRPr>
          </a:p>
          <a:p>
            <a:pPr>
              <a:buNone/>
            </a:pPr>
            <a:r>
              <a:rPr lang="ru-RU" sz="1800" dirty="0" smtClean="0">
                <a:solidFill>
                  <a:schemeClr val="accent6"/>
                </a:solidFill>
              </a:rPr>
              <a:t>Если скрыться нельзя, то верьте – вас обязательно спасут и освободят. Но сделают это не сразу. Поэтому надо настроиться на то, что какое-то время, возможно несколько дней, вы будете находиться вместе с террористами. Ни в коем случае не нужно кричать, высказывать свое возмущение, громко плакать, потому что террористы очень часто агрессивны и злы. Плач и крики только еще больше раздражают и озлобляют террористов.</a:t>
            </a:r>
          </a:p>
          <a:p>
            <a:pPr>
              <a:buNone/>
            </a:pPr>
            <a:r>
              <a:rPr lang="ru-RU" sz="1800" dirty="0" smtClean="0">
                <a:solidFill>
                  <a:schemeClr val="accent6"/>
                </a:solidFill>
              </a:rPr>
              <a:t>Также надо быть готовыми к тому, что в течение довольно длительного времени, вам могут не давать есть и пить.</a:t>
            </a:r>
            <a:endParaRPr lang="ru-RU" sz="1800" dirty="0">
              <a:solidFill>
                <a:schemeClr val="accent6"/>
              </a:solidFill>
            </a:endParaRPr>
          </a:p>
        </p:txBody>
      </p:sp>
      <p:sp>
        <p:nvSpPr>
          <p:cNvPr id="4" name="Заголовок 1"/>
          <p:cNvSpPr>
            <a:spLocks noGrp="1"/>
          </p:cNvSpPr>
          <p:nvPr>
            <p:ph type="title"/>
          </p:nvPr>
        </p:nvSpPr>
        <p:spPr>
          <a:xfrm>
            <a:off x="263467" y="252369"/>
            <a:ext cx="8229600" cy="1019170"/>
          </a:xfrm>
        </p:spPr>
        <p:txBody>
          <a:bodyPr/>
          <a:lstStyle/>
          <a:p>
            <a:r>
              <a:rPr lang="ru-RU" dirty="0" smtClean="0"/>
              <a:t>Что делать, если вы оказались в заложниках?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par>
                          <p:cTn id="11" fill="hold">
                            <p:stCondLst>
                              <p:cond delay="1000"/>
                            </p:stCondLst>
                            <p:childTnLst>
                              <p:par>
                                <p:cTn id="12" presetID="26" presetClass="entr" presetSubtype="0" fill="hold" grpId="1"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3000"/>
                            </p:stCondLst>
                            <p:childTnLst>
                              <p:par>
                                <p:cTn id="29" presetID="31" presetClass="entr" presetSubtype="0" fill="hold" nodeType="afterEffect">
                                  <p:stCondLst>
                                    <p:cond delay="0"/>
                                  </p:stCondLst>
                                  <p:iterate type="lt">
                                    <p:tmPct val="5000"/>
                                  </p:iterate>
                                  <p:childTnLst>
                                    <p:set>
                                      <p:cBhvr>
                                        <p:cTn id="30" dur="1" fill="hold">
                                          <p:stCondLst>
                                            <p:cond delay="0"/>
                                          </p:stCondLst>
                                        </p:cTn>
                                        <p:tgtEl>
                                          <p:spTgt spid="320514"/>
                                        </p:tgtEl>
                                        <p:attrNameLst>
                                          <p:attrName>style.visibility</p:attrName>
                                        </p:attrNameLst>
                                      </p:cBhvr>
                                      <p:to>
                                        <p:strVal val="visible"/>
                                      </p:to>
                                    </p:set>
                                    <p:anim calcmode="lin" valueType="num">
                                      <p:cBhvr>
                                        <p:cTn id="31" dur="1000" fill="hold"/>
                                        <p:tgtEl>
                                          <p:spTgt spid="320514"/>
                                        </p:tgtEl>
                                        <p:attrNameLst>
                                          <p:attrName>ppt_w</p:attrName>
                                        </p:attrNameLst>
                                      </p:cBhvr>
                                      <p:tavLst>
                                        <p:tav tm="0">
                                          <p:val>
                                            <p:fltVal val="0"/>
                                          </p:val>
                                        </p:tav>
                                        <p:tav tm="100000">
                                          <p:val>
                                            <p:strVal val="#ppt_w"/>
                                          </p:val>
                                        </p:tav>
                                      </p:tavLst>
                                    </p:anim>
                                    <p:anim calcmode="lin" valueType="num">
                                      <p:cBhvr>
                                        <p:cTn id="32" dur="1000" fill="hold"/>
                                        <p:tgtEl>
                                          <p:spTgt spid="320514"/>
                                        </p:tgtEl>
                                        <p:attrNameLst>
                                          <p:attrName>ppt_h</p:attrName>
                                        </p:attrNameLst>
                                      </p:cBhvr>
                                      <p:tavLst>
                                        <p:tav tm="0">
                                          <p:val>
                                            <p:fltVal val="0"/>
                                          </p:val>
                                        </p:tav>
                                        <p:tav tm="100000">
                                          <p:val>
                                            <p:strVal val="#ppt_h"/>
                                          </p:val>
                                        </p:tav>
                                      </p:tavLst>
                                    </p:anim>
                                    <p:anim calcmode="lin" valueType="num">
                                      <p:cBhvr>
                                        <p:cTn id="33" dur="1000" fill="hold"/>
                                        <p:tgtEl>
                                          <p:spTgt spid="320514"/>
                                        </p:tgtEl>
                                        <p:attrNameLst>
                                          <p:attrName>style.rotation</p:attrName>
                                        </p:attrNameLst>
                                      </p:cBhvr>
                                      <p:tavLst>
                                        <p:tav tm="0">
                                          <p:val>
                                            <p:fltVal val="90"/>
                                          </p:val>
                                        </p:tav>
                                        <p:tav tm="100000">
                                          <p:val>
                                            <p:fltVal val="0"/>
                                          </p:val>
                                        </p:tav>
                                      </p:tavLst>
                                    </p:anim>
                                    <p:animEffect transition="in" filter="fade">
                                      <p:cBhvr>
                                        <p:cTn id="34" dur="1000"/>
                                        <p:tgtEl>
                                          <p:spTgt spid="3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3927" y="142831"/>
            <a:ext cx="8836147" cy="4272020"/>
          </a:xfrm>
        </p:spPr>
        <p:txBody>
          <a:bodyPr/>
          <a:lstStyle/>
          <a:p>
            <a:pPr>
              <a:buNone/>
            </a:pPr>
            <a:r>
              <a:rPr lang="ru-RU" sz="1800" dirty="0" smtClean="0">
                <a:solidFill>
                  <a:schemeClr val="accent6"/>
                </a:solidFill>
              </a:rPr>
              <a:t>Поэтому надо экономить силы. Особенно это важно, если в помещении будет мало воздуха. Если же вам запретят ходить по помещению, то надо делать простые физические упражнения: напрягать мышцы ног и рук, шевелить пальцами. Не делайте резких движений – это озлобляет террористов. </a:t>
            </a:r>
          </a:p>
          <a:p>
            <a:pPr>
              <a:buNone/>
            </a:pPr>
            <a:endParaRPr lang="ru-RU" sz="1000" dirty="0" smtClean="0">
              <a:solidFill>
                <a:schemeClr val="accent6"/>
              </a:solidFill>
            </a:endParaRPr>
          </a:p>
          <a:p>
            <a:pPr>
              <a:buNone/>
            </a:pPr>
            <a:r>
              <a:rPr lang="ru-RU" sz="1800" dirty="0" smtClean="0">
                <a:solidFill>
                  <a:schemeClr val="accent6"/>
                </a:solidFill>
              </a:rPr>
              <a:t>Никогда не впадайте в панику. Думайте о чем-нибудь хорошем, вспоминайте книги, решайте в уме математические задачи, молитесь. Слушайте и запоминайте, о чем разговаривают террористы, как они выглядят, но делайте это как можно более незаметно. И помните, что с террористами ведут переговоры и вас освободят!</a:t>
            </a:r>
          </a:p>
          <a:p>
            <a:pPr>
              <a:buNone/>
            </a:pPr>
            <a:r>
              <a:rPr lang="ru-RU" sz="1800" dirty="0" smtClean="0">
                <a:solidFill>
                  <a:schemeClr val="accent6"/>
                </a:solidFill>
              </a:rPr>
              <a:t>Если вы поняли, что начался штурм, надо держаться как можно дальше от окон и дверей. Старайтесь найти укрытие и быть на максимально возможном расстоянии от террористов. Ни в коем случае не хватайтесь за брошенное террористами оружие! Если вы ранены – старайтесь как можно меньше двигаться – это уменьшит кровопотерю. Если террорист угрожает вам оружием, надо выполнить все его требования, потому, что ваша главная задача – спасти свою жизнь. Если раздаются хлопки </a:t>
            </a:r>
            <a:r>
              <a:rPr lang="ru-RU" sz="1800" dirty="0" err="1" smtClean="0">
                <a:solidFill>
                  <a:schemeClr val="accent6"/>
                </a:solidFill>
              </a:rPr>
              <a:t>свето-шумовых</a:t>
            </a:r>
            <a:r>
              <a:rPr lang="ru-RU" sz="1800" dirty="0" smtClean="0">
                <a:solidFill>
                  <a:schemeClr val="accent6"/>
                </a:solidFill>
              </a:rPr>
              <a:t> гранат (когда яркий свет бьет в глаза, звук ударяет по ушам или вы почувствовали резкий запах дыма), надо упасть на пол, закрыть глаза, не тереть их, закрыть голову руками и ждать, пока спасатели не выведут вас из здания. </a:t>
            </a:r>
          </a:p>
          <a:p>
            <a:pPr>
              <a:buNone/>
            </a:pPr>
            <a:endParaRPr lang="ru-RU" sz="1800" dirty="0" smtClean="0">
              <a:solidFill>
                <a:schemeClr val="accent6"/>
              </a:solidFill>
            </a:endParaRPr>
          </a:p>
          <a:p>
            <a:pPr>
              <a:buNone/>
            </a:pPr>
            <a:r>
              <a:rPr lang="ru-RU" sz="1800" dirty="0" smtClean="0">
                <a:solidFill>
                  <a:schemeClr val="accent6"/>
                </a:solidFill>
              </a:rPr>
              <a:t>После освобождения надо обязательно сказать спасателям свои имя, фамилию, адрес, где вы живете.</a:t>
            </a:r>
            <a:endParaRPr lang="ru-RU" sz="1800" dirty="0">
              <a:solidFill>
                <a:schemeClr val="accent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6031" y="215856"/>
            <a:ext cx="8229600" cy="1384300"/>
          </a:xfrm>
        </p:spPr>
        <p:txBody>
          <a:bodyPr/>
          <a:lstStyle/>
          <a:p>
            <a:r>
              <a:rPr lang="ru-RU" dirty="0" smtClean="0"/>
              <a:t>Что делать в случае угрозы взрыва или при взрыве?</a:t>
            </a:r>
            <a:endParaRPr lang="ru-RU" dirty="0"/>
          </a:p>
        </p:txBody>
      </p:sp>
      <p:sp>
        <p:nvSpPr>
          <p:cNvPr id="3" name="Содержимое 2"/>
          <p:cNvSpPr>
            <a:spLocks noGrp="1"/>
          </p:cNvSpPr>
          <p:nvPr>
            <p:ph idx="1"/>
          </p:nvPr>
        </p:nvSpPr>
        <p:spPr>
          <a:xfrm>
            <a:off x="373006" y="1749402"/>
            <a:ext cx="8434503" cy="4270398"/>
          </a:xfrm>
        </p:spPr>
        <p:txBody>
          <a:bodyPr/>
          <a:lstStyle/>
          <a:p>
            <a:pPr>
              <a:buNone/>
            </a:pPr>
            <a:r>
              <a:rPr lang="ru-RU" sz="1800" dirty="0" smtClean="0">
                <a:solidFill>
                  <a:schemeClr val="accent6"/>
                </a:solidFill>
              </a:rPr>
              <a:t>При угрозе взрыва главное правило: никогда не трогайте подозрительные предметы или оставленные кем-то вещи. Если вы увидели оставленную кем-то сумку, портфель игрушку, мобильный телефон или другой предмет – даже не приближайтесь к нему, а сообщите о находке взрослым. </a:t>
            </a:r>
          </a:p>
          <a:p>
            <a:pPr>
              <a:buNone/>
            </a:pPr>
            <a:endParaRPr lang="ru-RU" sz="1800" dirty="0" smtClean="0">
              <a:solidFill>
                <a:schemeClr val="accent6"/>
              </a:solidFill>
            </a:endParaRPr>
          </a:p>
          <a:p>
            <a:pPr>
              <a:buNone/>
            </a:pPr>
            <a:r>
              <a:rPr lang="ru-RU" sz="1800" dirty="0" smtClean="0">
                <a:solidFill>
                  <a:schemeClr val="accent6"/>
                </a:solidFill>
              </a:rPr>
              <a:t>При взрыве обязательно надо упасть на пол.  </a:t>
            </a:r>
          </a:p>
          <a:p>
            <a:pPr>
              <a:buNone/>
            </a:pPr>
            <a:endParaRPr lang="ru-RU" sz="1800" dirty="0" smtClean="0">
              <a:solidFill>
                <a:schemeClr val="accent6"/>
              </a:solidFill>
            </a:endParaRPr>
          </a:p>
          <a:p>
            <a:pPr>
              <a:buNone/>
            </a:pPr>
            <a:r>
              <a:rPr lang="ru-RU" sz="1800" dirty="0" smtClean="0">
                <a:solidFill>
                  <a:schemeClr val="accent6"/>
                </a:solidFill>
              </a:rPr>
              <a:t>Если в здании или в помещении, где вы находитесь, произошел взрыв, главное – сохранять спокойствие. Будьте уверены, что сможете выбраться. После того, как взрыв произошел, надо как можно скорее покинуть это здание и помещение. Ни в коем случае не задерживайтесь для того, чтобы собрать свои книги, игрушки, другие вещи или для того, чтобы позвонить. Если вокруг вас падают вещи, мебель, обломки, срочно спрячьтесь под партой, пока не прекратится падение вещей, затем быстро бегите из помещения. Ни в коем случае не пользуйтесь лифтом!</a:t>
            </a:r>
            <a:endParaRPr lang="ru-RU" sz="180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95288" y="1"/>
            <a:ext cx="8229600" cy="1192213"/>
          </a:xfrm>
        </p:spPr>
        <p:txBody>
          <a:bodyPr/>
          <a:lstStyle/>
          <a:p>
            <a:pPr algn="ctr"/>
            <a:r>
              <a:rPr lang="ru-RU" sz="4000" b="1" dirty="0"/>
              <a:t>Невский экспресс</a:t>
            </a:r>
            <a:r>
              <a:rPr lang="ru-RU" sz="4000" dirty="0"/>
              <a:t> </a:t>
            </a:r>
            <a:br>
              <a:rPr lang="ru-RU" sz="4000" dirty="0"/>
            </a:br>
            <a:r>
              <a:rPr lang="ru-RU" sz="2000" dirty="0"/>
              <a:t>(27.11.2009 г. сработало взрывное устройство мощностью до 7 кг тротила. Погибли 26 чел., пострадали 96 чел.</a:t>
            </a:r>
          </a:p>
        </p:txBody>
      </p:sp>
      <p:pic>
        <p:nvPicPr>
          <p:cNvPr id="246788" name="Picture 4"/>
          <p:cNvPicPr>
            <a:picLocks noGrp="1" noChangeAspect="1" noChangeArrowheads="1"/>
          </p:cNvPicPr>
          <p:nvPr>
            <p:ph type="body" idx="1"/>
          </p:nvPr>
        </p:nvPicPr>
        <p:blipFill>
          <a:blip r:embed="rId2"/>
          <a:srcRect/>
          <a:stretch>
            <a:fillRect/>
          </a:stretch>
        </p:blipFill>
        <p:spPr>
          <a:xfrm>
            <a:off x="1" y="1220785"/>
            <a:ext cx="5847287" cy="3328262"/>
          </a:xfrm>
        </p:spPr>
      </p:pic>
      <p:pic>
        <p:nvPicPr>
          <p:cNvPr id="246789" name="Picture 5"/>
          <p:cNvPicPr>
            <a:picLocks noChangeAspect="1" noChangeArrowheads="1"/>
          </p:cNvPicPr>
          <p:nvPr/>
        </p:nvPicPr>
        <p:blipFill>
          <a:blip r:embed="rId3"/>
          <a:srcRect/>
          <a:stretch>
            <a:fillRect/>
          </a:stretch>
        </p:blipFill>
        <p:spPr bwMode="auto">
          <a:xfrm>
            <a:off x="4716465" y="2047872"/>
            <a:ext cx="4427537" cy="3254858"/>
          </a:xfrm>
          <a:prstGeom prst="rect">
            <a:avLst/>
          </a:prstGeom>
          <a:noFill/>
          <a:ln w="9525">
            <a:noFill/>
            <a:miter lim="800000"/>
            <a:headEnd/>
            <a:tailEnd/>
          </a:ln>
          <a:effectLst/>
        </p:spPr>
      </p:pic>
      <p:pic>
        <p:nvPicPr>
          <p:cNvPr id="246790" name="Picture 6"/>
          <p:cNvPicPr>
            <a:picLocks noChangeAspect="1" noChangeArrowheads="1"/>
          </p:cNvPicPr>
          <p:nvPr/>
        </p:nvPicPr>
        <p:blipFill>
          <a:blip r:embed="rId4"/>
          <a:srcRect/>
          <a:stretch>
            <a:fillRect/>
          </a:stretch>
        </p:blipFill>
        <p:spPr bwMode="auto">
          <a:xfrm>
            <a:off x="935039" y="4279896"/>
            <a:ext cx="4060516" cy="25781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6786"/>
                                        </p:tgtEl>
                                        <p:attrNameLst>
                                          <p:attrName>style.visibility</p:attrName>
                                        </p:attrNameLst>
                                      </p:cBhvr>
                                      <p:to>
                                        <p:strVal val="visible"/>
                                      </p:to>
                                    </p:set>
                                    <p:anim calcmode="lin" valueType="num">
                                      <p:cBhvr>
                                        <p:cTn id="7" dur="500" fill="hold"/>
                                        <p:tgtEl>
                                          <p:spTgt spid="24678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6786"/>
                                        </p:tgtEl>
                                        <p:attrNameLst>
                                          <p:attrName>ppt_y</p:attrName>
                                        </p:attrNameLst>
                                      </p:cBhvr>
                                      <p:tavLst>
                                        <p:tav tm="0">
                                          <p:val>
                                            <p:strVal val="#ppt_y"/>
                                          </p:val>
                                        </p:tav>
                                        <p:tav tm="100000">
                                          <p:val>
                                            <p:strVal val="#ppt_y"/>
                                          </p:val>
                                        </p:tav>
                                      </p:tavLst>
                                    </p:anim>
                                    <p:anim calcmode="lin" valueType="num">
                                      <p:cBhvr>
                                        <p:cTn id="9" dur="500" fill="hold"/>
                                        <p:tgtEl>
                                          <p:spTgt spid="24678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67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6786"/>
                                        </p:tgtEl>
                                      </p:cBhvr>
                                    </p:animEffect>
                                  </p:childTnLst>
                                </p:cTn>
                              </p:par>
                            </p:childTnLst>
                          </p:cTn>
                        </p:par>
                        <p:par>
                          <p:cTn id="12" fill="hold">
                            <p:stCondLst>
                              <p:cond delay="5800"/>
                            </p:stCondLst>
                            <p:childTnLst>
                              <p:par>
                                <p:cTn id="13" presetID="26" presetClass="entr" presetSubtype="0" fill="hold" nodeType="afterEffect">
                                  <p:stCondLst>
                                    <p:cond delay="0"/>
                                  </p:stCondLst>
                                  <p:childTnLst>
                                    <p:set>
                                      <p:cBhvr>
                                        <p:cTn id="14" dur="1" fill="hold">
                                          <p:stCondLst>
                                            <p:cond delay="0"/>
                                          </p:stCondLst>
                                        </p:cTn>
                                        <p:tgtEl>
                                          <p:spTgt spid="246788"/>
                                        </p:tgtEl>
                                        <p:attrNameLst>
                                          <p:attrName>style.visibility</p:attrName>
                                        </p:attrNameLst>
                                      </p:cBhvr>
                                      <p:to>
                                        <p:strVal val="visible"/>
                                      </p:to>
                                    </p:set>
                                    <p:animEffect transition="in" filter="wipe(down)">
                                      <p:cBhvr>
                                        <p:cTn id="15" dur="580">
                                          <p:stCondLst>
                                            <p:cond delay="0"/>
                                          </p:stCondLst>
                                        </p:cTn>
                                        <p:tgtEl>
                                          <p:spTgt spid="246788"/>
                                        </p:tgtEl>
                                      </p:cBhvr>
                                    </p:animEffect>
                                    <p:anim calcmode="lin" valueType="num">
                                      <p:cBhvr>
                                        <p:cTn id="16" dur="1822" tmFilter="0,0; 0.14,0.36; 0.43,0.73; 0.71,0.91; 1.0,1.0">
                                          <p:stCondLst>
                                            <p:cond delay="0"/>
                                          </p:stCondLst>
                                        </p:cTn>
                                        <p:tgtEl>
                                          <p:spTgt spid="24678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4678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4678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4678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46788"/>
                                        </p:tgtEl>
                                        <p:attrNameLst>
                                          <p:attrName>ppt_y</p:attrName>
                                        </p:attrNameLst>
                                      </p:cBhvr>
                                      <p:tavLst>
                                        <p:tav tm="0" fmla="#ppt_y-sin(pi*$)/81">
                                          <p:val>
                                            <p:fltVal val="0"/>
                                          </p:val>
                                        </p:tav>
                                        <p:tav tm="100000">
                                          <p:val>
                                            <p:fltVal val="1"/>
                                          </p:val>
                                        </p:tav>
                                      </p:tavLst>
                                    </p:anim>
                                    <p:animScale>
                                      <p:cBhvr>
                                        <p:cTn id="21" dur="26">
                                          <p:stCondLst>
                                            <p:cond delay="650"/>
                                          </p:stCondLst>
                                        </p:cTn>
                                        <p:tgtEl>
                                          <p:spTgt spid="246788"/>
                                        </p:tgtEl>
                                      </p:cBhvr>
                                      <p:to x="100000" y="60000"/>
                                    </p:animScale>
                                    <p:animScale>
                                      <p:cBhvr>
                                        <p:cTn id="22" dur="166" decel="50000">
                                          <p:stCondLst>
                                            <p:cond delay="676"/>
                                          </p:stCondLst>
                                        </p:cTn>
                                        <p:tgtEl>
                                          <p:spTgt spid="246788"/>
                                        </p:tgtEl>
                                      </p:cBhvr>
                                      <p:to x="100000" y="100000"/>
                                    </p:animScale>
                                    <p:animScale>
                                      <p:cBhvr>
                                        <p:cTn id="23" dur="26">
                                          <p:stCondLst>
                                            <p:cond delay="1312"/>
                                          </p:stCondLst>
                                        </p:cTn>
                                        <p:tgtEl>
                                          <p:spTgt spid="246788"/>
                                        </p:tgtEl>
                                      </p:cBhvr>
                                      <p:to x="100000" y="80000"/>
                                    </p:animScale>
                                    <p:animScale>
                                      <p:cBhvr>
                                        <p:cTn id="24" dur="166" decel="50000">
                                          <p:stCondLst>
                                            <p:cond delay="1338"/>
                                          </p:stCondLst>
                                        </p:cTn>
                                        <p:tgtEl>
                                          <p:spTgt spid="246788"/>
                                        </p:tgtEl>
                                      </p:cBhvr>
                                      <p:to x="100000" y="100000"/>
                                    </p:animScale>
                                    <p:animScale>
                                      <p:cBhvr>
                                        <p:cTn id="25" dur="26">
                                          <p:stCondLst>
                                            <p:cond delay="1642"/>
                                          </p:stCondLst>
                                        </p:cTn>
                                        <p:tgtEl>
                                          <p:spTgt spid="246788"/>
                                        </p:tgtEl>
                                      </p:cBhvr>
                                      <p:to x="100000" y="90000"/>
                                    </p:animScale>
                                    <p:animScale>
                                      <p:cBhvr>
                                        <p:cTn id="26" dur="166" decel="50000">
                                          <p:stCondLst>
                                            <p:cond delay="1668"/>
                                          </p:stCondLst>
                                        </p:cTn>
                                        <p:tgtEl>
                                          <p:spTgt spid="246788"/>
                                        </p:tgtEl>
                                      </p:cBhvr>
                                      <p:to x="100000" y="100000"/>
                                    </p:animScale>
                                    <p:animScale>
                                      <p:cBhvr>
                                        <p:cTn id="27" dur="26">
                                          <p:stCondLst>
                                            <p:cond delay="1808"/>
                                          </p:stCondLst>
                                        </p:cTn>
                                        <p:tgtEl>
                                          <p:spTgt spid="246788"/>
                                        </p:tgtEl>
                                      </p:cBhvr>
                                      <p:to x="100000" y="95000"/>
                                    </p:animScale>
                                    <p:animScale>
                                      <p:cBhvr>
                                        <p:cTn id="28" dur="166" decel="50000">
                                          <p:stCondLst>
                                            <p:cond delay="1834"/>
                                          </p:stCondLst>
                                        </p:cTn>
                                        <p:tgtEl>
                                          <p:spTgt spid="246788"/>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46790"/>
                                        </p:tgtEl>
                                        <p:attrNameLst>
                                          <p:attrName>style.visibility</p:attrName>
                                        </p:attrNameLst>
                                      </p:cBhvr>
                                      <p:to>
                                        <p:strVal val="visible"/>
                                      </p:to>
                                    </p:set>
                                    <p:animEffect transition="in" filter="wipe(down)">
                                      <p:cBhvr>
                                        <p:cTn id="31" dur="580">
                                          <p:stCondLst>
                                            <p:cond delay="0"/>
                                          </p:stCondLst>
                                        </p:cTn>
                                        <p:tgtEl>
                                          <p:spTgt spid="246790"/>
                                        </p:tgtEl>
                                      </p:cBhvr>
                                    </p:animEffect>
                                    <p:anim calcmode="lin" valueType="num">
                                      <p:cBhvr>
                                        <p:cTn id="32" dur="1822" tmFilter="0,0; 0.14,0.36; 0.43,0.73; 0.71,0.91; 1.0,1.0">
                                          <p:stCondLst>
                                            <p:cond delay="0"/>
                                          </p:stCondLst>
                                        </p:cTn>
                                        <p:tgtEl>
                                          <p:spTgt spid="24679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4679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4679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4679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46790"/>
                                        </p:tgtEl>
                                        <p:attrNameLst>
                                          <p:attrName>ppt_y</p:attrName>
                                        </p:attrNameLst>
                                      </p:cBhvr>
                                      <p:tavLst>
                                        <p:tav tm="0" fmla="#ppt_y-sin(pi*$)/81">
                                          <p:val>
                                            <p:fltVal val="0"/>
                                          </p:val>
                                        </p:tav>
                                        <p:tav tm="100000">
                                          <p:val>
                                            <p:fltVal val="1"/>
                                          </p:val>
                                        </p:tav>
                                      </p:tavLst>
                                    </p:anim>
                                    <p:animScale>
                                      <p:cBhvr>
                                        <p:cTn id="37" dur="26">
                                          <p:stCondLst>
                                            <p:cond delay="650"/>
                                          </p:stCondLst>
                                        </p:cTn>
                                        <p:tgtEl>
                                          <p:spTgt spid="246790"/>
                                        </p:tgtEl>
                                      </p:cBhvr>
                                      <p:to x="100000" y="60000"/>
                                    </p:animScale>
                                    <p:animScale>
                                      <p:cBhvr>
                                        <p:cTn id="38" dur="166" decel="50000">
                                          <p:stCondLst>
                                            <p:cond delay="676"/>
                                          </p:stCondLst>
                                        </p:cTn>
                                        <p:tgtEl>
                                          <p:spTgt spid="246790"/>
                                        </p:tgtEl>
                                      </p:cBhvr>
                                      <p:to x="100000" y="100000"/>
                                    </p:animScale>
                                    <p:animScale>
                                      <p:cBhvr>
                                        <p:cTn id="39" dur="26">
                                          <p:stCondLst>
                                            <p:cond delay="1312"/>
                                          </p:stCondLst>
                                        </p:cTn>
                                        <p:tgtEl>
                                          <p:spTgt spid="246790"/>
                                        </p:tgtEl>
                                      </p:cBhvr>
                                      <p:to x="100000" y="80000"/>
                                    </p:animScale>
                                    <p:animScale>
                                      <p:cBhvr>
                                        <p:cTn id="40" dur="166" decel="50000">
                                          <p:stCondLst>
                                            <p:cond delay="1338"/>
                                          </p:stCondLst>
                                        </p:cTn>
                                        <p:tgtEl>
                                          <p:spTgt spid="246790"/>
                                        </p:tgtEl>
                                      </p:cBhvr>
                                      <p:to x="100000" y="100000"/>
                                    </p:animScale>
                                    <p:animScale>
                                      <p:cBhvr>
                                        <p:cTn id="41" dur="26">
                                          <p:stCondLst>
                                            <p:cond delay="1642"/>
                                          </p:stCondLst>
                                        </p:cTn>
                                        <p:tgtEl>
                                          <p:spTgt spid="246790"/>
                                        </p:tgtEl>
                                      </p:cBhvr>
                                      <p:to x="100000" y="90000"/>
                                    </p:animScale>
                                    <p:animScale>
                                      <p:cBhvr>
                                        <p:cTn id="42" dur="166" decel="50000">
                                          <p:stCondLst>
                                            <p:cond delay="1668"/>
                                          </p:stCondLst>
                                        </p:cTn>
                                        <p:tgtEl>
                                          <p:spTgt spid="246790"/>
                                        </p:tgtEl>
                                      </p:cBhvr>
                                      <p:to x="100000" y="100000"/>
                                    </p:animScale>
                                    <p:animScale>
                                      <p:cBhvr>
                                        <p:cTn id="43" dur="26">
                                          <p:stCondLst>
                                            <p:cond delay="1808"/>
                                          </p:stCondLst>
                                        </p:cTn>
                                        <p:tgtEl>
                                          <p:spTgt spid="246790"/>
                                        </p:tgtEl>
                                      </p:cBhvr>
                                      <p:to x="100000" y="95000"/>
                                    </p:animScale>
                                    <p:animScale>
                                      <p:cBhvr>
                                        <p:cTn id="44" dur="166" decel="50000">
                                          <p:stCondLst>
                                            <p:cond delay="1834"/>
                                          </p:stCondLst>
                                        </p:cTn>
                                        <p:tgtEl>
                                          <p:spTgt spid="246790"/>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46789"/>
                                        </p:tgtEl>
                                        <p:attrNameLst>
                                          <p:attrName>style.visibility</p:attrName>
                                        </p:attrNameLst>
                                      </p:cBhvr>
                                      <p:to>
                                        <p:strVal val="visible"/>
                                      </p:to>
                                    </p:set>
                                    <p:animEffect transition="in" filter="wipe(down)">
                                      <p:cBhvr>
                                        <p:cTn id="47" dur="580">
                                          <p:stCondLst>
                                            <p:cond delay="0"/>
                                          </p:stCondLst>
                                        </p:cTn>
                                        <p:tgtEl>
                                          <p:spTgt spid="246789"/>
                                        </p:tgtEl>
                                      </p:cBhvr>
                                    </p:animEffect>
                                    <p:anim calcmode="lin" valueType="num">
                                      <p:cBhvr>
                                        <p:cTn id="48" dur="1822" tmFilter="0,0; 0.14,0.36; 0.43,0.73; 0.71,0.91; 1.0,1.0">
                                          <p:stCondLst>
                                            <p:cond delay="0"/>
                                          </p:stCondLst>
                                        </p:cTn>
                                        <p:tgtEl>
                                          <p:spTgt spid="24678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4678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4678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4678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46789"/>
                                        </p:tgtEl>
                                        <p:attrNameLst>
                                          <p:attrName>ppt_y</p:attrName>
                                        </p:attrNameLst>
                                      </p:cBhvr>
                                      <p:tavLst>
                                        <p:tav tm="0" fmla="#ppt_y-sin(pi*$)/81">
                                          <p:val>
                                            <p:fltVal val="0"/>
                                          </p:val>
                                        </p:tav>
                                        <p:tav tm="100000">
                                          <p:val>
                                            <p:fltVal val="1"/>
                                          </p:val>
                                        </p:tav>
                                      </p:tavLst>
                                    </p:anim>
                                    <p:animScale>
                                      <p:cBhvr>
                                        <p:cTn id="53" dur="26">
                                          <p:stCondLst>
                                            <p:cond delay="650"/>
                                          </p:stCondLst>
                                        </p:cTn>
                                        <p:tgtEl>
                                          <p:spTgt spid="246789"/>
                                        </p:tgtEl>
                                      </p:cBhvr>
                                      <p:to x="100000" y="60000"/>
                                    </p:animScale>
                                    <p:animScale>
                                      <p:cBhvr>
                                        <p:cTn id="54" dur="166" decel="50000">
                                          <p:stCondLst>
                                            <p:cond delay="676"/>
                                          </p:stCondLst>
                                        </p:cTn>
                                        <p:tgtEl>
                                          <p:spTgt spid="246789"/>
                                        </p:tgtEl>
                                      </p:cBhvr>
                                      <p:to x="100000" y="100000"/>
                                    </p:animScale>
                                    <p:animScale>
                                      <p:cBhvr>
                                        <p:cTn id="55" dur="26">
                                          <p:stCondLst>
                                            <p:cond delay="1312"/>
                                          </p:stCondLst>
                                        </p:cTn>
                                        <p:tgtEl>
                                          <p:spTgt spid="246789"/>
                                        </p:tgtEl>
                                      </p:cBhvr>
                                      <p:to x="100000" y="80000"/>
                                    </p:animScale>
                                    <p:animScale>
                                      <p:cBhvr>
                                        <p:cTn id="56" dur="166" decel="50000">
                                          <p:stCondLst>
                                            <p:cond delay="1338"/>
                                          </p:stCondLst>
                                        </p:cTn>
                                        <p:tgtEl>
                                          <p:spTgt spid="246789"/>
                                        </p:tgtEl>
                                      </p:cBhvr>
                                      <p:to x="100000" y="100000"/>
                                    </p:animScale>
                                    <p:animScale>
                                      <p:cBhvr>
                                        <p:cTn id="57" dur="26">
                                          <p:stCondLst>
                                            <p:cond delay="1642"/>
                                          </p:stCondLst>
                                        </p:cTn>
                                        <p:tgtEl>
                                          <p:spTgt spid="246789"/>
                                        </p:tgtEl>
                                      </p:cBhvr>
                                      <p:to x="100000" y="90000"/>
                                    </p:animScale>
                                    <p:animScale>
                                      <p:cBhvr>
                                        <p:cTn id="58" dur="166" decel="50000">
                                          <p:stCondLst>
                                            <p:cond delay="1668"/>
                                          </p:stCondLst>
                                        </p:cTn>
                                        <p:tgtEl>
                                          <p:spTgt spid="246789"/>
                                        </p:tgtEl>
                                      </p:cBhvr>
                                      <p:to x="100000" y="100000"/>
                                    </p:animScale>
                                    <p:animScale>
                                      <p:cBhvr>
                                        <p:cTn id="59" dur="26">
                                          <p:stCondLst>
                                            <p:cond delay="1808"/>
                                          </p:stCondLst>
                                        </p:cTn>
                                        <p:tgtEl>
                                          <p:spTgt spid="246789"/>
                                        </p:tgtEl>
                                      </p:cBhvr>
                                      <p:to x="100000" y="95000"/>
                                    </p:animScale>
                                    <p:animScale>
                                      <p:cBhvr>
                                        <p:cTn id="60" dur="166" decel="50000">
                                          <p:stCondLst>
                                            <p:cond delay="1834"/>
                                          </p:stCondLst>
                                        </p:cTn>
                                        <p:tgtEl>
                                          <p:spTgt spid="24678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2">
            <a:lum bright="12000"/>
          </a:blip>
          <a:srcRect/>
          <a:stretch>
            <a:fillRect/>
          </a:stretch>
        </p:blipFill>
        <p:spPr bwMode="auto">
          <a:xfrm>
            <a:off x="5162549" y="3933826"/>
            <a:ext cx="3981451" cy="2924175"/>
          </a:xfrm>
          <a:prstGeom prst="rect">
            <a:avLst/>
          </a:prstGeom>
          <a:ln>
            <a:noFill/>
          </a:ln>
          <a:effectLst>
            <a:glow rad="63500">
              <a:schemeClr val="accent6">
                <a:satMod val="175000"/>
                <a:alpha val="40000"/>
              </a:schemeClr>
            </a:glow>
            <a:softEdge rad="112500"/>
          </a:effectLst>
        </p:spPr>
      </p:pic>
      <p:sp>
        <p:nvSpPr>
          <p:cNvPr id="3" name="Содержимое 2"/>
          <p:cNvSpPr>
            <a:spLocks noGrp="1"/>
          </p:cNvSpPr>
          <p:nvPr>
            <p:ph idx="1"/>
          </p:nvPr>
        </p:nvSpPr>
        <p:spPr>
          <a:xfrm>
            <a:off x="190440" y="361908"/>
            <a:ext cx="8229600" cy="4114800"/>
          </a:xfrm>
        </p:spPr>
        <p:txBody>
          <a:bodyPr/>
          <a:lstStyle/>
          <a:p>
            <a:pPr>
              <a:buNone/>
            </a:pPr>
            <a:r>
              <a:rPr lang="ru-RU" sz="1800" dirty="0" smtClean="0">
                <a:solidFill>
                  <a:schemeClr val="accent6"/>
                </a:solidFill>
              </a:rPr>
              <a:t>В случае возникновения пожара после взрыва, необходимо пригнуться как можно ниже или даже ползти (едкий дым, угарный газ скапливается вверху), при этом стараясь выбраться из здания как можно быстрее. Обмотайте лицо влажными тряпками или одеждой, чтобы дышать через них.</a:t>
            </a:r>
          </a:p>
          <a:p>
            <a:pPr>
              <a:buNone/>
            </a:pPr>
            <a:endParaRPr lang="ru-RU" sz="1800" dirty="0" smtClean="0">
              <a:solidFill>
                <a:schemeClr val="accent6"/>
              </a:solidFill>
            </a:endParaRPr>
          </a:p>
          <a:p>
            <a:pPr>
              <a:buNone/>
            </a:pPr>
            <a:r>
              <a:rPr lang="ru-RU" sz="1800" dirty="0" smtClean="0">
                <a:solidFill>
                  <a:schemeClr val="accent6"/>
                </a:solidFill>
              </a:rPr>
              <a:t>Если в здании пожар, а перед вами закрытая дверь, прежде чем открывать ее, следует потрогать ручку тыльной стороной ладони. Если ручка не горячая, медленно откройте дверь и проверьте, есть ли в соседнем помещении дым или огонь, и не мешает ли вам что-либо выбраться. В случае, если в соседней комнате нет серьезной задымленности или огня, выбирайтесь, низко пригибаясь к полу. Если дым и огонь не дают вам пройти, обязательно закройте дверь и ищите другой выход из здания. Если ручка двери или сама дверь горячая, никогда не открывайте ее. В крайнем случае, выбираясь из здания можно воспользоваться окнами. Если вы не можете выбраться из здания, необходимо подать сигнал спасателям, что вам нужна помощь. Для этого можно размахивать из окна каким-либо предметом или одеждой.</a:t>
            </a:r>
            <a:endParaRPr lang="ru-RU" sz="18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wipe(down)">
                                      <p:cBhvr>
                                        <p:cTn id="7" dur="580">
                                          <p:stCondLst>
                                            <p:cond delay="0"/>
                                          </p:stCondLst>
                                        </p:cTn>
                                        <p:tgtEl>
                                          <p:spTgt spid="318466"/>
                                        </p:tgtEl>
                                      </p:cBhvr>
                                    </p:animEffect>
                                    <p:anim calcmode="lin" valueType="num">
                                      <p:cBhvr>
                                        <p:cTn id="8" dur="1822" tmFilter="0,0; 0.14,0.36; 0.43,0.73; 0.71,0.91; 1.0,1.0">
                                          <p:stCondLst>
                                            <p:cond delay="0"/>
                                          </p:stCondLst>
                                        </p:cTn>
                                        <p:tgtEl>
                                          <p:spTgt spid="3184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84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84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84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8466"/>
                                        </p:tgtEl>
                                        <p:attrNameLst>
                                          <p:attrName>ppt_y</p:attrName>
                                        </p:attrNameLst>
                                      </p:cBhvr>
                                      <p:tavLst>
                                        <p:tav tm="0" fmla="#ppt_y-sin(pi*$)/81">
                                          <p:val>
                                            <p:fltVal val="0"/>
                                          </p:val>
                                        </p:tav>
                                        <p:tav tm="100000">
                                          <p:val>
                                            <p:fltVal val="1"/>
                                          </p:val>
                                        </p:tav>
                                      </p:tavLst>
                                    </p:anim>
                                    <p:animScale>
                                      <p:cBhvr>
                                        <p:cTn id="13" dur="26">
                                          <p:stCondLst>
                                            <p:cond delay="650"/>
                                          </p:stCondLst>
                                        </p:cTn>
                                        <p:tgtEl>
                                          <p:spTgt spid="318466"/>
                                        </p:tgtEl>
                                      </p:cBhvr>
                                      <p:to x="100000" y="60000"/>
                                    </p:animScale>
                                    <p:animScale>
                                      <p:cBhvr>
                                        <p:cTn id="14" dur="166" decel="50000">
                                          <p:stCondLst>
                                            <p:cond delay="676"/>
                                          </p:stCondLst>
                                        </p:cTn>
                                        <p:tgtEl>
                                          <p:spTgt spid="318466"/>
                                        </p:tgtEl>
                                      </p:cBhvr>
                                      <p:to x="100000" y="100000"/>
                                    </p:animScale>
                                    <p:animScale>
                                      <p:cBhvr>
                                        <p:cTn id="15" dur="26">
                                          <p:stCondLst>
                                            <p:cond delay="1312"/>
                                          </p:stCondLst>
                                        </p:cTn>
                                        <p:tgtEl>
                                          <p:spTgt spid="318466"/>
                                        </p:tgtEl>
                                      </p:cBhvr>
                                      <p:to x="100000" y="80000"/>
                                    </p:animScale>
                                    <p:animScale>
                                      <p:cBhvr>
                                        <p:cTn id="16" dur="166" decel="50000">
                                          <p:stCondLst>
                                            <p:cond delay="1338"/>
                                          </p:stCondLst>
                                        </p:cTn>
                                        <p:tgtEl>
                                          <p:spTgt spid="318466"/>
                                        </p:tgtEl>
                                      </p:cBhvr>
                                      <p:to x="100000" y="100000"/>
                                    </p:animScale>
                                    <p:animScale>
                                      <p:cBhvr>
                                        <p:cTn id="17" dur="26">
                                          <p:stCondLst>
                                            <p:cond delay="1642"/>
                                          </p:stCondLst>
                                        </p:cTn>
                                        <p:tgtEl>
                                          <p:spTgt spid="318466"/>
                                        </p:tgtEl>
                                      </p:cBhvr>
                                      <p:to x="100000" y="90000"/>
                                    </p:animScale>
                                    <p:animScale>
                                      <p:cBhvr>
                                        <p:cTn id="18" dur="166" decel="50000">
                                          <p:stCondLst>
                                            <p:cond delay="1668"/>
                                          </p:stCondLst>
                                        </p:cTn>
                                        <p:tgtEl>
                                          <p:spTgt spid="318466"/>
                                        </p:tgtEl>
                                      </p:cBhvr>
                                      <p:to x="100000" y="100000"/>
                                    </p:animScale>
                                    <p:animScale>
                                      <p:cBhvr>
                                        <p:cTn id="19" dur="26">
                                          <p:stCondLst>
                                            <p:cond delay="1808"/>
                                          </p:stCondLst>
                                        </p:cTn>
                                        <p:tgtEl>
                                          <p:spTgt spid="318466"/>
                                        </p:tgtEl>
                                      </p:cBhvr>
                                      <p:to x="100000" y="95000"/>
                                    </p:animScale>
                                    <p:animScale>
                                      <p:cBhvr>
                                        <p:cTn id="20" dur="166" decel="50000">
                                          <p:stCondLst>
                                            <p:cond delay="1834"/>
                                          </p:stCondLst>
                                        </p:cTn>
                                        <p:tgtEl>
                                          <p:spTgt spid="3184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Picture 2"/>
          <p:cNvPicPr>
            <a:picLocks noChangeAspect="1" noChangeArrowheads="1"/>
          </p:cNvPicPr>
          <p:nvPr/>
        </p:nvPicPr>
        <p:blipFill>
          <a:blip r:embed="rId2">
            <a:lum bright="10000"/>
          </a:blip>
          <a:srcRect/>
          <a:stretch>
            <a:fillRect/>
          </a:stretch>
        </p:blipFill>
        <p:spPr bwMode="auto">
          <a:xfrm>
            <a:off x="5162549" y="3933826"/>
            <a:ext cx="3981451" cy="2924175"/>
          </a:xfrm>
          <a:prstGeom prst="rect">
            <a:avLst/>
          </a:prstGeom>
          <a:ln>
            <a:solidFill>
              <a:schemeClr val="bg1">
                <a:lumMod val="60000"/>
                <a:lumOff val="40000"/>
              </a:schemeClr>
            </a:solidFill>
          </a:ln>
          <a:effectLst>
            <a:softEdge rad="112500"/>
          </a:effectLst>
        </p:spPr>
      </p:pic>
      <p:sp>
        <p:nvSpPr>
          <p:cNvPr id="2" name="Заголовок 1"/>
          <p:cNvSpPr>
            <a:spLocks noGrp="1"/>
          </p:cNvSpPr>
          <p:nvPr>
            <p:ph type="title"/>
          </p:nvPr>
        </p:nvSpPr>
        <p:spPr/>
        <p:txBody>
          <a:bodyPr/>
          <a:lstStyle/>
          <a:p>
            <a:r>
              <a:rPr lang="ru-RU" dirty="0" smtClean="0"/>
              <a:t>Что делать если вы оказались под завалом?</a:t>
            </a:r>
            <a:endParaRPr lang="ru-RU" dirty="0"/>
          </a:p>
        </p:txBody>
      </p:sp>
      <p:sp>
        <p:nvSpPr>
          <p:cNvPr id="3" name="Содержимое 2"/>
          <p:cNvSpPr>
            <a:spLocks noGrp="1"/>
          </p:cNvSpPr>
          <p:nvPr>
            <p:ph idx="1"/>
          </p:nvPr>
        </p:nvSpPr>
        <p:spPr>
          <a:xfrm>
            <a:off x="299979" y="1822428"/>
            <a:ext cx="8229600" cy="4114800"/>
          </a:xfrm>
        </p:spPr>
        <p:txBody>
          <a:bodyPr/>
          <a:lstStyle/>
          <a:p>
            <a:pPr>
              <a:buNone/>
            </a:pPr>
            <a:r>
              <a:rPr lang="ru-RU" sz="1800" dirty="0" smtClean="0">
                <a:solidFill>
                  <a:schemeClr val="accent6"/>
                </a:solidFill>
              </a:rPr>
              <a:t>Не старайтесь самостоятельно выбраться. Осмотритесь, есть ли вокруг вас свободное место, в которое вы могли бы проползти. Если под рукой есть обломки стола или парты, надо постараться укрепить то, что над вами находится. Отодвиньте от себя острые предметы.   </a:t>
            </a:r>
          </a:p>
          <a:p>
            <a:pPr>
              <a:spcBef>
                <a:spcPts val="1200"/>
              </a:spcBef>
              <a:buNone/>
            </a:pPr>
            <a:r>
              <a:rPr lang="ru-RU" sz="1800" dirty="0" smtClean="0">
                <a:solidFill>
                  <a:schemeClr val="accent6"/>
                </a:solidFill>
              </a:rPr>
              <a:t>Если у вас есть мобильный телефон – позвоните спасателям по телефону "112". После этого надо ждать. Закройте нос и рот носовым платком и одеждой. Стучите по трубе или стене, чтобы спасатели могли услышать, где вы находитесь. Кричите только тогда, когда услышали голоса спасателей и думаете, что они могут вас услышать. </a:t>
            </a:r>
          </a:p>
          <a:p>
            <a:pPr>
              <a:spcBef>
                <a:spcPts val="1200"/>
              </a:spcBef>
              <a:buNone/>
            </a:pPr>
            <a:r>
              <a:rPr lang="ru-RU" sz="1800" dirty="0" smtClean="0">
                <a:solidFill>
                  <a:schemeClr val="accent6"/>
                </a:solidFill>
              </a:rPr>
              <a:t>Помните, что когда вы кричите, вы можете наглотаться пыли и даже задохнуться. Дышите глубоко и ровно; осмотрите и осторожно ощупайте себя. Если у вас есть жидкость – пейте как можно больше. Ни в коем случае не разжигайте огонь. Старайтесь сохранять спокойствие, думайте о чем-то хорошем и верьте, что спасатели помогут вам.</a:t>
            </a:r>
            <a:endParaRPr lang="ru-RU" sz="18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200"/>
                            </p:stCondLst>
                            <p:childTnLst>
                              <p:par>
                                <p:cTn id="13" presetID="48" presetClass="entr" presetSubtype="0" accel="50000" fill="hold" nodeType="afterEffect">
                                  <p:stCondLst>
                                    <p:cond delay="0"/>
                                  </p:stCondLst>
                                  <p:childTnLst>
                                    <p:set>
                                      <p:cBhvr>
                                        <p:cTn id="14" dur="1" fill="hold">
                                          <p:stCondLst>
                                            <p:cond delay="0"/>
                                          </p:stCondLst>
                                        </p:cTn>
                                        <p:tgtEl>
                                          <p:spTgt spid="321538"/>
                                        </p:tgtEl>
                                        <p:attrNameLst>
                                          <p:attrName>style.visibility</p:attrName>
                                        </p:attrNameLst>
                                      </p:cBhvr>
                                      <p:to>
                                        <p:strVal val="visible"/>
                                      </p:to>
                                    </p:set>
                                    <p:anim calcmode="lin" valueType="num">
                                      <p:cBhvr>
                                        <p:cTn id="15" dur="1000" fill="hold"/>
                                        <p:tgtEl>
                                          <p:spTgt spid="3215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21538"/>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21538"/>
                                        </p:tgtEl>
                                        <p:attrNameLst>
                                          <p:attrName>ppt_y</p:attrName>
                                        </p:attrNameLst>
                                      </p:cBhvr>
                                      <p:tavLst>
                                        <p:tav tm="0">
                                          <p:val>
                                            <p:strVal val="#ppt_y"/>
                                          </p:val>
                                        </p:tav>
                                        <p:tav tm="100000">
                                          <p:val>
                                            <p:strVal val="#ppt_y"/>
                                          </p:val>
                                        </p:tav>
                                      </p:tavLst>
                                    </p:anim>
                                    <p:animEffect transition="in" filter="fade">
                                      <p:cBhvr>
                                        <p:cTn id="18" dur="1000"/>
                                        <p:tgtEl>
                                          <p:spTgt spid="32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ru-RU" dirty="0" smtClean="0"/>
              <a:t>Как быть с домашними животными?</a:t>
            </a:r>
            <a:endParaRPr lang="ru-RU" dirty="0"/>
          </a:p>
        </p:txBody>
      </p:sp>
      <p:sp>
        <p:nvSpPr>
          <p:cNvPr id="218115" name="Rectangle 3"/>
          <p:cNvSpPr>
            <a:spLocks noGrp="1" noChangeArrowheads="1"/>
          </p:cNvSpPr>
          <p:nvPr>
            <p:ph type="body" idx="1"/>
          </p:nvPr>
        </p:nvSpPr>
        <p:spPr/>
        <p:txBody>
          <a:bodyPr/>
          <a:lstStyle/>
          <a:p>
            <a:pPr>
              <a:buNone/>
            </a:pPr>
            <a:r>
              <a:rPr lang="ru-RU" sz="1800" dirty="0" smtClean="0">
                <a:solidFill>
                  <a:schemeClr val="accent6"/>
                </a:solidFill>
              </a:rPr>
              <a:t>В случае бедствия или теракта, опасности подвергаетесь не только вы, но и ваши домашние любимцы. Если вам нужно срочно эвакуироваться, лучше всего взять животное с собой - не стоит оставлять его одного. Но при этом помните, что животных нельзя брать с собой в убежище. Если вы не можете взять животное с собой, убедитесь, что оно находится в наиболее безопасной точке квартиры, например, в ванной. Оставьте ему достаточно еды и воды. Не привязывайте животное.</a:t>
            </a:r>
            <a:endParaRPr lang="ru-RU" sz="1800" dirty="0">
              <a:solidFill>
                <a:schemeClr val="accent6"/>
              </a:solidFill>
            </a:endParaRPr>
          </a:p>
        </p:txBody>
      </p:sp>
      <p:pic>
        <p:nvPicPr>
          <p:cNvPr id="5" name="Рисунок 4" descr="Как быть  с домашними животными.JPG"/>
          <p:cNvPicPr>
            <a:picLocks noChangeAspect="1"/>
          </p:cNvPicPr>
          <p:nvPr/>
        </p:nvPicPr>
        <p:blipFill>
          <a:blip r:embed="rId2"/>
          <a:srcRect l="3835" t="52768"/>
          <a:stretch>
            <a:fillRect/>
          </a:stretch>
        </p:blipFill>
        <p:spPr>
          <a:xfrm>
            <a:off x="3440097" y="4013209"/>
            <a:ext cx="4259291" cy="249237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Scale>
                                      <p:cBhvr>
                                        <p:cTn id="7" dur="1000" decel="50000" fill="hold">
                                          <p:stCondLst>
                                            <p:cond delay="0"/>
                                          </p:stCondLst>
                                        </p:cTn>
                                        <p:tgtEl>
                                          <p:spTgt spid="218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18114"/>
                                        </p:tgtEl>
                                        <p:attrNameLst>
                                          <p:attrName>ppt_x</p:attrName>
                                          <p:attrName>ppt_y</p:attrName>
                                        </p:attrNameLst>
                                      </p:cBhvr>
                                    </p:animMotion>
                                    <p:animEffect transition="in" filter="fade">
                                      <p:cBhvr>
                                        <p:cTn id="9" dur="1000"/>
                                        <p:tgtEl>
                                          <p:spTgt spid="218114"/>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ru-RU" dirty="0" smtClean="0"/>
              <a:t>Набор предметов первой необходимости</a:t>
            </a:r>
            <a:endParaRPr lang="ru-RU" dirty="0"/>
          </a:p>
        </p:txBody>
      </p:sp>
      <p:sp>
        <p:nvSpPr>
          <p:cNvPr id="219139" name="Rectangle 3"/>
          <p:cNvSpPr>
            <a:spLocks noGrp="1" noChangeArrowheads="1"/>
          </p:cNvSpPr>
          <p:nvPr>
            <p:ph type="body" idx="1"/>
          </p:nvPr>
        </p:nvSpPr>
        <p:spPr>
          <a:xfrm>
            <a:off x="482544" y="1749402"/>
            <a:ext cx="8229600" cy="4114800"/>
          </a:xfrm>
        </p:spPr>
        <p:txBody>
          <a:bodyPr/>
          <a:lstStyle/>
          <a:p>
            <a:pPr>
              <a:buNone/>
            </a:pPr>
            <a:r>
              <a:rPr lang="ru-RU" sz="1800" dirty="0" smtClean="0">
                <a:solidFill>
                  <a:schemeClr val="accent6"/>
                </a:solidFill>
              </a:rPr>
              <a:t>В вашей семье должен всегда храниться специальный набор предметов первой необходимости. В нем должна быть аптечка   (набор лекарств, бинтов), запас свежей воды и долго хранящихся продуктов, радио, фонарик, новые батарейки. Все это должно быть компактно упаковано, лучше всего, в сумку, которую будет удобно нести. Этот набор необходимо расположить  рядом с выходом из квартиры, в доступном для вас месте. Чтобы даже в отсутствии родителей вы смогли им воспользоваться.</a:t>
            </a:r>
          </a:p>
          <a:p>
            <a:pPr>
              <a:spcBef>
                <a:spcPts val="1200"/>
              </a:spcBef>
              <a:buNone/>
            </a:pPr>
            <a:r>
              <a:rPr lang="ru-RU" sz="1800" dirty="0" smtClean="0">
                <a:solidFill>
                  <a:schemeClr val="accent6"/>
                </a:solidFill>
              </a:rPr>
              <a:t>В случае бедствия он поможет и вам и вашим родителям. Вы сможете мгновенно эвакуироваться, имея с собой все необходимое. Помните, что набор предметов первой необходимости вашей семье, скорее всего, не понадобится, но лучше всегда быть готовым.  </a:t>
            </a:r>
          </a:p>
          <a:p>
            <a:pPr>
              <a:spcBef>
                <a:spcPts val="1200"/>
              </a:spcBef>
              <a:buNone/>
            </a:pPr>
            <a:r>
              <a:rPr lang="ru-RU" sz="1800" dirty="0" smtClean="0">
                <a:solidFill>
                  <a:schemeClr val="accent6"/>
                </a:solidFill>
              </a:rPr>
              <a:t>Помимо этого набора предметов первой необходимости, который должны собирать взрослые, вы также можете собрать свой, детский набор. Его можно положить в старый портфель или сумку. Главное, чтобы его было легко нести.</a:t>
            </a:r>
            <a:endParaRPr lang="ru-RU" sz="18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withEffect">
                                  <p:stCondLst>
                                    <p:cond delay="0"/>
                                  </p:stCondLst>
                                  <p:iterate type="lt">
                                    <p:tmPct val="10000"/>
                                  </p:iterate>
                                  <p:childTnLst>
                                    <p:set>
                                      <p:cBhvr>
                                        <p:cTn id="6" dur="1" fill="hold">
                                          <p:stCondLst>
                                            <p:cond delay="0"/>
                                          </p:stCondLst>
                                        </p:cTn>
                                        <p:tgtEl>
                                          <p:spTgt spid="219138"/>
                                        </p:tgtEl>
                                        <p:attrNameLst>
                                          <p:attrName>style.visibility</p:attrName>
                                        </p:attrNameLst>
                                      </p:cBhvr>
                                      <p:to>
                                        <p:strVal val="visible"/>
                                      </p:to>
                                    </p:set>
                                    <p:anim calcmode="lin" valueType="num">
                                      <p:cBhvr>
                                        <p:cTn id="7" dur="500" fill="hold"/>
                                        <p:tgtEl>
                                          <p:spTgt spid="21913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9138"/>
                                        </p:tgtEl>
                                        <p:attrNameLst>
                                          <p:attrName>ppt_y</p:attrName>
                                        </p:attrNameLst>
                                      </p:cBhvr>
                                      <p:tavLst>
                                        <p:tav tm="0">
                                          <p:val>
                                            <p:strVal val="#ppt_y"/>
                                          </p:val>
                                        </p:tav>
                                        <p:tav tm="100000">
                                          <p:val>
                                            <p:strVal val="#ppt_y"/>
                                          </p:val>
                                        </p:tav>
                                      </p:tavLst>
                                    </p:anim>
                                    <p:anim calcmode="lin" valueType="num">
                                      <p:cBhvr>
                                        <p:cTn id="9" dur="500" fill="hold"/>
                                        <p:tgtEl>
                                          <p:spTgt spid="21913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91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913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19139">
                                            <p:txEl>
                                              <p:pRg st="0" end="0"/>
                                            </p:txEl>
                                          </p:spTgt>
                                        </p:tgtEl>
                                        <p:attrNameLst>
                                          <p:attrName>style.visibility</p:attrName>
                                        </p:attrNameLst>
                                      </p:cBhvr>
                                      <p:to>
                                        <p:strVal val="visible"/>
                                      </p:to>
                                    </p:set>
                                    <p:anim calcmode="lin" valueType="num">
                                      <p:cBhvr additive="base">
                                        <p:cTn id="14"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9139">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19139">
                                            <p:txEl>
                                              <p:pRg st="1" end="1"/>
                                            </p:txEl>
                                          </p:spTgt>
                                        </p:tgtEl>
                                        <p:attrNameLst>
                                          <p:attrName>style.visibility</p:attrName>
                                        </p:attrNameLst>
                                      </p:cBhvr>
                                      <p:to>
                                        <p:strVal val="visible"/>
                                      </p:to>
                                    </p:set>
                                    <p:anim calcmode="lin" valueType="num">
                                      <p:cBhvr additive="base">
                                        <p:cTn id="18"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9139">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9139">
                                            <p:txEl>
                                              <p:pRg st="2" end="2"/>
                                            </p:txEl>
                                          </p:spTgt>
                                        </p:tgtEl>
                                        <p:attrNameLst>
                                          <p:attrName>style.visibility</p:attrName>
                                        </p:attrNameLst>
                                      </p:cBhvr>
                                      <p:to>
                                        <p:strVal val="visible"/>
                                      </p:to>
                                    </p:set>
                                    <p:anim calcmode="lin" valueType="num">
                                      <p:cBhvr additive="base">
                                        <p:cTn id="22"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9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1"/>
      <p:bldP spid="2191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sz="quarter" idx="1"/>
          </p:nvPr>
        </p:nvSpPr>
        <p:spPr>
          <a:xfrm>
            <a:off x="373005" y="288881"/>
            <a:ext cx="6400800" cy="2592423"/>
          </a:xfrm>
        </p:spPr>
        <p:txBody>
          <a:bodyPr/>
          <a:lstStyle/>
          <a:p>
            <a:r>
              <a:rPr lang="ru-RU" sz="2000" dirty="0" smtClean="0">
                <a:solidFill>
                  <a:schemeClr val="accent6"/>
                </a:solidFill>
              </a:rPr>
              <a:t>Мы предлагаем поместить в ваш детский набор следующие вещи: </a:t>
            </a:r>
          </a:p>
          <a:p>
            <a:r>
              <a:rPr lang="ru-RU" sz="2000" dirty="0" smtClean="0">
                <a:solidFill>
                  <a:schemeClr val="accent6"/>
                </a:solidFill>
              </a:rPr>
              <a:t>пару любимых книжек, </a:t>
            </a:r>
          </a:p>
          <a:p>
            <a:r>
              <a:rPr lang="ru-RU" sz="2000" dirty="0" smtClean="0">
                <a:solidFill>
                  <a:schemeClr val="accent6"/>
                </a:solidFill>
              </a:rPr>
              <a:t>карандаши, ручки, бумагу, </a:t>
            </a:r>
          </a:p>
          <a:p>
            <a:r>
              <a:rPr lang="ru-RU" sz="2000" dirty="0" smtClean="0">
                <a:solidFill>
                  <a:schemeClr val="accent6"/>
                </a:solidFill>
              </a:rPr>
              <a:t>ножницы и клей, </a:t>
            </a:r>
          </a:p>
          <a:p>
            <a:r>
              <a:rPr lang="ru-RU" sz="2000" dirty="0" smtClean="0">
                <a:solidFill>
                  <a:schemeClr val="accent6"/>
                </a:solidFill>
              </a:rPr>
              <a:t>маленькую игрушку, головоломки, </a:t>
            </a:r>
          </a:p>
          <a:p>
            <a:r>
              <a:rPr lang="ru-RU" sz="2000" dirty="0" smtClean="0">
                <a:solidFill>
                  <a:schemeClr val="accent6"/>
                </a:solidFill>
              </a:rPr>
              <a:t>фотографии семьи и любимых домашних животных. </a:t>
            </a:r>
          </a:p>
          <a:p>
            <a:endParaRPr lang="ru-RU" sz="2000" dirty="0">
              <a:solidFill>
                <a:schemeClr val="accent6"/>
              </a:solidFill>
            </a:endParaRPr>
          </a:p>
        </p:txBody>
      </p:sp>
      <p:pic>
        <p:nvPicPr>
          <p:cNvPr id="277508" name="Picture 4"/>
          <p:cNvPicPr>
            <a:picLocks noChangeAspect="1" noChangeArrowheads="1"/>
          </p:cNvPicPr>
          <p:nvPr/>
        </p:nvPicPr>
        <p:blipFill>
          <a:blip r:embed="rId2"/>
          <a:srcRect/>
          <a:stretch>
            <a:fillRect/>
          </a:stretch>
        </p:blipFill>
        <p:spPr bwMode="auto">
          <a:xfrm>
            <a:off x="4681541" y="3575052"/>
            <a:ext cx="3476625" cy="2457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4">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17" dur="1000"/>
                                        <p:tgtEl>
                                          <p:spTgt spid="4">
                                            <p:txEl>
                                              <p:pRg st="1" end="1"/>
                                            </p:txEl>
                                          </p:spTgt>
                                        </p:tgtEl>
                                      </p:cBhvr>
                                    </p:animEffect>
                                  </p:childTnLst>
                                </p:cTn>
                              </p:par>
                            </p:childTnLst>
                          </p:cTn>
                        </p:par>
                        <p:par>
                          <p:cTn id="18" fill="hold">
                            <p:stCondLst>
                              <p:cond delay="2000"/>
                            </p:stCondLst>
                            <p:childTnLst>
                              <p:par>
                                <p:cTn id="19" presetID="48" presetClass="entr" presetSubtype="0" accel="5000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4">
                                            <p:txEl>
                                              <p:pRg st="2" end="2"/>
                                            </p:txEl>
                                          </p:spTgt>
                                        </p:tgtEl>
                                      </p:cBhvr>
                                    </p:animEffect>
                                  </p:childTnLst>
                                </p:cTn>
                              </p:par>
                            </p:childTnLst>
                          </p:cTn>
                        </p:par>
                        <p:par>
                          <p:cTn id="25" fill="hold">
                            <p:stCondLst>
                              <p:cond delay="3000"/>
                            </p:stCondLst>
                            <p:childTnLst>
                              <p:par>
                                <p:cTn id="26" presetID="48" presetClass="entr" presetSubtype="0" accel="50000"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4">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1" dur="1000"/>
                                        <p:tgtEl>
                                          <p:spTgt spid="4">
                                            <p:txEl>
                                              <p:pRg st="3" end="3"/>
                                            </p:txEl>
                                          </p:spTgt>
                                        </p:tgtEl>
                                      </p:cBhvr>
                                    </p:animEffect>
                                  </p:childTnLst>
                                </p:cTn>
                              </p:par>
                            </p:childTnLst>
                          </p:cTn>
                        </p:par>
                        <p:par>
                          <p:cTn id="32" fill="hold">
                            <p:stCondLst>
                              <p:cond delay="4000"/>
                            </p:stCondLst>
                            <p:childTnLst>
                              <p:par>
                                <p:cTn id="33" presetID="48" presetClass="entr" presetSubtype="0" accel="50000" fill="hold" grpId="0"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4">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4">
                                            <p:txEl>
                                              <p:pRg st="4" end="4"/>
                                            </p:txEl>
                                          </p:spTgt>
                                        </p:tgtEl>
                                      </p:cBhvr>
                                    </p:animEffect>
                                  </p:childTnLst>
                                </p:cTn>
                              </p:par>
                            </p:childTnLst>
                          </p:cTn>
                        </p:par>
                        <p:par>
                          <p:cTn id="39" fill="hold">
                            <p:stCondLst>
                              <p:cond delay="5000"/>
                            </p:stCondLst>
                            <p:childTnLst>
                              <p:par>
                                <p:cTn id="40" presetID="48" presetClass="entr" presetSubtype="0" accel="50000"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4">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5" dur="1000"/>
                                        <p:tgtEl>
                                          <p:spTgt spid="4">
                                            <p:txEl>
                                              <p:pRg st="5" end="5"/>
                                            </p:txEl>
                                          </p:spTgt>
                                        </p:tgtEl>
                                      </p:cBhvr>
                                    </p:animEffect>
                                  </p:childTnLst>
                                </p:cTn>
                              </p:par>
                            </p:childTnLst>
                          </p:cTn>
                        </p:par>
                        <p:par>
                          <p:cTn id="46" fill="hold">
                            <p:stCondLst>
                              <p:cond delay="6000"/>
                            </p:stCondLst>
                            <p:childTnLst>
                              <p:par>
                                <p:cTn id="47" presetID="34" presetClass="entr" presetSubtype="0" fill="hold" nodeType="afterEffect">
                                  <p:stCondLst>
                                    <p:cond delay="0"/>
                                  </p:stCondLst>
                                  <p:childTnLst>
                                    <p:set>
                                      <p:cBhvr>
                                        <p:cTn id="48" dur="1" fill="hold">
                                          <p:stCondLst>
                                            <p:cond delay="0"/>
                                          </p:stCondLst>
                                        </p:cTn>
                                        <p:tgtEl>
                                          <p:spTgt spid="277508"/>
                                        </p:tgtEl>
                                        <p:attrNameLst>
                                          <p:attrName>style.visibility</p:attrName>
                                        </p:attrNameLst>
                                      </p:cBhvr>
                                      <p:to>
                                        <p:strVal val="visible"/>
                                      </p:to>
                                    </p:set>
                                    <p:anim from="(-#ppt_w/2)" to="(#ppt_x)" calcmode="lin" valueType="num">
                                      <p:cBhvr>
                                        <p:cTn id="49" dur="600" fill="hold">
                                          <p:stCondLst>
                                            <p:cond delay="0"/>
                                          </p:stCondLst>
                                        </p:cTn>
                                        <p:tgtEl>
                                          <p:spTgt spid="277508"/>
                                        </p:tgtEl>
                                        <p:attrNameLst>
                                          <p:attrName>ppt_x</p:attrName>
                                        </p:attrNameLst>
                                      </p:cBhvr>
                                    </p:anim>
                                    <p:anim from="0" to="-1.0" calcmode="lin" valueType="num">
                                      <p:cBhvr>
                                        <p:cTn id="50" dur="200" decel="50000" autoRev="1" fill="hold">
                                          <p:stCondLst>
                                            <p:cond delay="600"/>
                                          </p:stCondLst>
                                        </p:cTn>
                                        <p:tgtEl>
                                          <p:spTgt spid="277508"/>
                                        </p:tgtEl>
                                        <p:attrNameLst>
                                          <p:attrName>xshear</p:attrName>
                                        </p:attrNameLst>
                                      </p:cBhvr>
                                    </p:anim>
                                    <p:animScale>
                                      <p:cBhvr>
                                        <p:cTn id="51" dur="200" decel="100000" autoRev="1" fill="hold">
                                          <p:stCondLst>
                                            <p:cond delay="600"/>
                                          </p:stCondLst>
                                        </p:cTn>
                                        <p:tgtEl>
                                          <p:spTgt spid="277508"/>
                                        </p:tgtEl>
                                      </p:cBhvr>
                                      <p:from x="100000" y="100000"/>
                                      <p:to x="80000" y="100000"/>
                                    </p:animScale>
                                    <p:anim by="(#ppt_h/3+#ppt_w*0.1)" calcmode="lin" valueType="num">
                                      <p:cBhvr additive="sum">
                                        <p:cTn id="52" dur="200" decel="100000" autoRev="1" fill="hold">
                                          <p:stCondLst>
                                            <p:cond delay="600"/>
                                          </p:stCondLst>
                                        </p:cTn>
                                        <p:tgtEl>
                                          <p:spTgt spid="27750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лава\Desktop\Снимок.JPG"/>
          <p:cNvPicPr>
            <a:picLocks noChangeAspect="1" noChangeArrowheads="1"/>
          </p:cNvPicPr>
          <p:nvPr/>
        </p:nvPicPr>
        <p:blipFill>
          <a:blip r:embed="rId2"/>
          <a:srcRect/>
          <a:stretch>
            <a:fillRect/>
          </a:stretch>
        </p:blipFill>
        <p:spPr bwMode="auto">
          <a:xfrm>
            <a:off x="774648" y="361908"/>
            <a:ext cx="8097634" cy="6134184"/>
          </a:xfrm>
          <a:prstGeom prst="rect">
            <a:avLst/>
          </a:prstGeom>
          <a:noFill/>
        </p:spPr>
      </p:pic>
      <p:sp>
        <p:nvSpPr>
          <p:cNvPr id="5" name="TextBox 4"/>
          <p:cNvSpPr txBox="1"/>
          <p:nvPr/>
        </p:nvSpPr>
        <p:spPr>
          <a:xfrm>
            <a:off x="336492" y="3173409"/>
            <a:ext cx="2300319" cy="1323439"/>
          </a:xfrm>
          <a:prstGeom prst="rect">
            <a:avLst/>
          </a:prstGeom>
          <a:noFill/>
        </p:spPr>
        <p:txBody>
          <a:bodyPr wrap="square" rtlCol="0">
            <a:spAutoFit/>
          </a:bodyPr>
          <a:lstStyle/>
          <a:p>
            <a:r>
              <a:rPr lang="ru-RU" sz="2000" b="1" spc="300" dirty="0" smtClean="0">
                <a:solidFill>
                  <a:schemeClr val="bg2"/>
                </a:solidFill>
              </a:rPr>
              <a:t>Дежурный </a:t>
            </a:r>
          </a:p>
          <a:p>
            <a:r>
              <a:rPr lang="ru-RU" sz="2000" b="1" spc="300" dirty="0" smtClean="0">
                <a:solidFill>
                  <a:schemeClr val="bg2"/>
                </a:solidFill>
              </a:rPr>
              <a:t>милиции</a:t>
            </a:r>
          </a:p>
          <a:p>
            <a:r>
              <a:rPr lang="ru-RU" sz="2000" b="1" spc="300" dirty="0" smtClean="0">
                <a:solidFill>
                  <a:schemeClr val="bg2"/>
                </a:solidFill>
              </a:rPr>
              <a:t>района:</a:t>
            </a:r>
          </a:p>
          <a:p>
            <a:r>
              <a:rPr lang="ru-RU" sz="2000" b="1" spc="300" dirty="0" smtClean="0">
                <a:solidFill>
                  <a:schemeClr val="bg2"/>
                </a:solidFill>
              </a:rPr>
              <a:t>2 – 01 – 05</a:t>
            </a:r>
            <a:endParaRPr lang="ru-RU" b="1" dirty="0">
              <a:solidFill>
                <a:schemeClr val="bg2"/>
              </a:solidFill>
            </a:endParaRPr>
          </a:p>
        </p:txBody>
      </p:sp>
      <p:sp>
        <p:nvSpPr>
          <p:cNvPr id="6" name="TextBox 5"/>
          <p:cNvSpPr txBox="1"/>
          <p:nvPr/>
        </p:nvSpPr>
        <p:spPr>
          <a:xfrm>
            <a:off x="336492" y="4670442"/>
            <a:ext cx="2300319" cy="1631216"/>
          </a:xfrm>
          <a:prstGeom prst="rect">
            <a:avLst/>
          </a:prstGeom>
          <a:noFill/>
        </p:spPr>
        <p:txBody>
          <a:bodyPr wrap="square" rtlCol="0">
            <a:spAutoFit/>
          </a:bodyPr>
          <a:lstStyle/>
          <a:p>
            <a:r>
              <a:rPr lang="ru-RU" sz="2000" b="1" spc="300" dirty="0" smtClean="0">
                <a:solidFill>
                  <a:schemeClr val="bg2"/>
                </a:solidFill>
              </a:rPr>
              <a:t>Дежурный диспетчер</a:t>
            </a:r>
          </a:p>
          <a:p>
            <a:r>
              <a:rPr lang="ru-RU" sz="2000" b="1" spc="300" dirty="0" smtClean="0">
                <a:solidFill>
                  <a:schemeClr val="bg2"/>
                </a:solidFill>
              </a:rPr>
              <a:t>(администрация)</a:t>
            </a:r>
            <a:br>
              <a:rPr lang="ru-RU" sz="2000" b="1" spc="300" dirty="0" smtClean="0">
                <a:solidFill>
                  <a:schemeClr val="bg2"/>
                </a:solidFill>
              </a:rPr>
            </a:br>
            <a:r>
              <a:rPr lang="ru-RU" sz="2000" b="1" spc="300" dirty="0" smtClean="0">
                <a:solidFill>
                  <a:schemeClr val="bg2"/>
                </a:solidFill>
              </a:rPr>
              <a:t>2 – 06 – 70</a:t>
            </a:r>
            <a:endParaRPr lang="ru-RU" b="1"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431800" y="476251"/>
            <a:ext cx="8229600" cy="3348038"/>
          </a:xfrm>
        </p:spPr>
        <p:txBody>
          <a:bodyPr/>
          <a:lstStyle/>
          <a:p>
            <a:pPr algn="just"/>
            <a:r>
              <a:rPr lang="ru-RU" sz="2000" b="1">
                <a:latin typeface="Times New Roman" pitchFamily="18" charset="0"/>
              </a:rPr>
              <a:t>29.03.2010 г. в 07.57</a:t>
            </a:r>
            <a:r>
              <a:rPr lang="ru-RU" sz="2000">
                <a:latin typeface="Times New Roman" pitchFamily="18" charset="0"/>
              </a:rPr>
              <a:t> на станции метро </a:t>
            </a:r>
            <a:r>
              <a:rPr lang="ru-RU" sz="2400" u="sng">
                <a:latin typeface="Times New Roman" pitchFamily="18" charset="0"/>
              </a:rPr>
              <a:t>«Лубянка»</a:t>
            </a:r>
            <a:r>
              <a:rPr lang="ru-RU" sz="2000">
                <a:latin typeface="Times New Roman" pitchFamily="18" charset="0"/>
              </a:rPr>
              <a:t> произошел взрыв неустановленного взрывного устройства во 2-ом вагоне электропоезда №54, следовавшего по маршруту ст. «Улица Подбельского» - ст. «Юго-Западная». </a:t>
            </a:r>
            <a:r>
              <a:rPr lang="ru-RU" sz="2000" b="1">
                <a:latin typeface="Times New Roman" pitchFamily="18" charset="0"/>
              </a:rPr>
              <a:t/>
            </a:r>
            <a:br>
              <a:rPr lang="ru-RU" sz="2000" b="1">
                <a:latin typeface="Times New Roman" pitchFamily="18" charset="0"/>
              </a:rPr>
            </a:br>
            <a:r>
              <a:rPr lang="ru-RU" sz="2000" b="1">
                <a:latin typeface="Times New Roman" pitchFamily="18" charset="0"/>
              </a:rPr>
              <a:t>В 08.36 </a:t>
            </a:r>
            <a:r>
              <a:rPr lang="ru-RU" sz="2000">
                <a:latin typeface="Times New Roman" pitchFamily="18" charset="0"/>
              </a:rPr>
              <a:t>на станции метро </a:t>
            </a:r>
            <a:r>
              <a:rPr lang="ru-RU" sz="2400" u="sng">
                <a:latin typeface="Times New Roman" pitchFamily="18" charset="0"/>
              </a:rPr>
              <a:t>«Парк культуры»</a:t>
            </a:r>
            <a:r>
              <a:rPr lang="ru-RU" sz="2000">
                <a:latin typeface="Times New Roman" pitchFamily="18" charset="0"/>
              </a:rPr>
              <a:t> произошел второй взрыв неустановленного взрывного устройства в 3-ем вагоне электропоезда № 45, следовавшего по маршруту ст. «Юго-Западная» - ст. «Улица Подбельского». </a:t>
            </a:r>
            <a:br>
              <a:rPr lang="ru-RU" sz="2000">
                <a:latin typeface="Times New Roman" pitchFamily="18" charset="0"/>
              </a:rPr>
            </a:br>
            <a:r>
              <a:rPr lang="ru-RU" sz="2000">
                <a:latin typeface="Times New Roman" pitchFamily="18" charset="0"/>
              </a:rPr>
              <a:t>Всего в результате 2-х взрывов </a:t>
            </a:r>
            <a:r>
              <a:rPr lang="ru-RU" sz="2000" b="1" u="sng">
                <a:latin typeface="Times New Roman" pitchFamily="18" charset="0"/>
              </a:rPr>
              <a:t>пострадало 134 человека</a:t>
            </a:r>
            <a:r>
              <a:rPr lang="ru-RU" sz="2000">
                <a:latin typeface="Times New Roman" pitchFamily="18" charset="0"/>
              </a:rPr>
              <a:t>, из них </a:t>
            </a:r>
            <a:r>
              <a:rPr lang="ru-RU" sz="2000" b="1" u="sng">
                <a:latin typeface="Times New Roman" pitchFamily="18" charset="0"/>
              </a:rPr>
              <a:t>39 погибло 78 человек находятся в лечебных учреждениях г. Москвы.</a:t>
            </a:r>
            <a:r>
              <a:rPr lang="en-US" sz="2000" b="1" u="sng">
                <a:latin typeface="Times New Roman" pitchFamily="18" charset="0"/>
              </a:rPr>
              <a:t/>
            </a:r>
            <a:br>
              <a:rPr lang="en-US" sz="2000" b="1" u="sng">
                <a:latin typeface="Times New Roman" pitchFamily="18" charset="0"/>
              </a:rPr>
            </a:br>
            <a:endParaRPr lang="ru-RU" sz="2000" b="1" u="sng">
              <a:latin typeface="Times New Roman" pitchFamily="18" charset="0"/>
            </a:endParaRPr>
          </a:p>
        </p:txBody>
      </p:sp>
      <p:pic>
        <p:nvPicPr>
          <p:cNvPr id="268292" name="Picture 4" descr="metro12"/>
          <p:cNvPicPr>
            <a:picLocks noGrp="1" noChangeAspect="1" noChangeArrowheads="1"/>
          </p:cNvPicPr>
          <p:nvPr>
            <p:ph type="body" idx="1"/>
          </p:nvPr>
        </p:nvPicPr>
        <p:blipFill>
          <a:blip r:embed="rId2"/>
          <a:srcRect/>
          <a:stretch>
            <a:fillRect/>
          </a:stretch>
        </p:blipFill>
        <p:spPr>
          <a:xfrm>
            <a:off x="719139" y="3860801"/>
            <a:ext cx="3924300" cy="2619375"/>
          </a:xfrm>
          <a:noFill/>
          <a:ln/>
        </p:spPr>
      </p:pic>
      <p:pic>
        <p:nvPicPr>
          <p:cNvPr id="268294" name="Picture 6" descr="i?id=206855909-04">
            <a:hlinkClick r:id="rId3"/>
          </p:cNvPr>
          <p:cNvPicPr>
            <a:picLocks noChangeAspect="1" noChangeArrowheads="1"/>
          </p:cNvPicPr>
          <p:nvPr/>
        </p:nvPicPr>
        <p:blipFill>
          <a:blip r:embed="rId4"/>
          <a:srcRect/>
          <a:stretch>
            <a:fillRect/>
          </a:stretch>
        </p:blipFill>
        <p:spPr bwMode="auto">
          <a:xfrm>
            <a:off x="5256213" y="4076700"/>
            <a:ext cx="2881312" cy="2097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4" name="Picture 4"/>
          <p:cNvPicPr>
            <a:picLocks noChangeAspect="1" noChangeArrowheads="1"/>
          </p:cNvPicPr>
          <p:nvPr/>
        </p:nvPicPr>
        <p:blipFill>
          <a:blip r:embed="rId2"/>
          <a:srcRect/>
          <a:stretch>
            <a:fillRect/>
          </a:stretch>
        </p:blipFill>
        <p:spPr bwMode="auto">
          <a:xfrm>
            <a:off x="1" y="1"/>
            <a:ext cx="4537075" cy="3279775"/>
          </a:xfrm>
          <a:prstGeom prst="rect">
            <a:avLst/>
          </a:prstGeom>
          <a:noFill/>
          <a:ln w="9525">
            <a:noFill/>
            <a:miter lim="800000"/>
            <a:headEnd/>
            <a:tailEnd/>
          </a:ln>
          <a:effectLst/>
        </p:spPr>
      </p:pic>
      <p:pic>
        <p:nvPicPr>
          <p:cNvPr id="322565" name="Picture 5"/>
          <p:cNvPicPr>
            <a:picLocks noChangeAspect="1" noChangeArrowheads="1"/>
          </p:cNvPicPr>
          <p:nvPr/>
        </p:nvPicPr>
        <p:blipFill>
          <a:blip r:embed="rId3"/>
          <a:srcRect/>
          <a:stretch>
            <a:fillRect/>
          </a:stretch>
        </p:blipFill>
        <p:spPr bwMode="auto">
          <a:xfrm>
            <a:off x="4967289" y="1"/>
            <a:ext cx="3924300" cy="4510088"/>
          </a:xfrm>
          <a:prstGeom prst="rect">
            <a:avLst/>
          </a:prstGeom>
          <a:noFill/>
          <a:ln w="9525">
            <a:noFill/>
            <a:miter lim="800000"/>
            <a:headEnd/>
            <a:tailEnd/>
          </a:ln>
          <a:effectLst/>
        </p:spPr>
      </p:pic>
      <p:pic>
        <p:nvPicPr>
          <p:cNvPr id="322566" name="Picture 6"/>
          <p:cNvPicPr>
            <a:picLocks noChangeAspect="1" noChangeArrowheads="1"/>
          </p:cNvPicPr>
          <p:nvPr/>
        </p:nvPicPr>
        <p:blipFill>
          <a:blip r:embed="rId4"/>
          <a:srcRect/>
          <a:stretch>
            <a:fillRect/>
          </a:stretch>
        </p:blipFill>
        <p:spPr bwMode="auto">
          <a:xfrm>
            <a:off x="4392613" y="4616451"/>
            <a:ext cx="4537075" cy="1920875"/>
          </a:xfrm>
          <a:prstGeom prst="rect">
            <a:avLst/>
          </a:prstGeom>
          <a:noFill/>
          <a:ln w="9525">
            <a:noFill/>
            <a:miter lim="800000"/>
            <a:headEnd/>
            <a:tailEnd/>
          </a:ln>
          <a:effectLst/>
        </p:spPr>
      </p:pic>
      <p:pic>
        <p:nvPicPr>
          <p:cNvPr id="322567" name="Picture 7"/>
          <p:cNvPicPr>
            <a:picLocks noChangeAspect="1" noChangeArrowheads="1"/>
          </p:cNvPicPr>
          <p:nvPr/>
        </p:nvPicPr>
        <p:blipFill>
          <a:blip r:embed="rId5"/>
          <a:srcRect/>
          <a:stretch>
            <a:fillRect/>
          </a:stretch>
        </p:blipFill>
        <p:spPr bwMode="auto">
          <a:xfrm>
            <a:off x="0" y="3648079"/>
            <a:ext cx="4140200" cy="28209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22564"/>
                                        </p:tgtEl>
                                        <p:attrNameLst>
                                          <p:attrName>style.visibility</p:attrName>
                                        </p:attrNameLst>
                                      </p:cBhvr>
                                      <p:to>
                                        <p:strVal val="visible"/>
                                      </p:to>
                                    </p:set>
                                    <p:animScale>
                                      <p:cBhvr>
                                        <p:cTn id="7" dur="1000" decel="50000" fill="hold">
                                          <p:stCondLst>
                                            <p:cond delay="0"/>
                                          </p:stCondLst>
                                        </p:cTn>
                                        <p:tgtEl>
                                          <p:spTgt spid="3225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22564"/>
                                        </p:tgtEl>
                                        <p:attrNameLst>
                                          <p:attrName>ppt_x</p:attrName>
                                          <p:attrName>ppt_y</p:attrName>
                                        </p:attrNameLst>
                                      </p:cBhvr>
                                    </p:animMotion>
                                    <p:animEffect transition="in" filter="fade">
                                      <p:cBhvr>
                                        <p:cTn id="9" dur="1000"/>
                                        <p:tgtEl>
                                          <p:spTgt spid="322564"/>
                                        </p:tgtEl>
                                      </p:cBhvr>
                                    </p:animEffect>
                                  </p:childTnLst>
                                </p:cTn>
                              </p:par>
                              <p:par>
                                <p:cTn id="10" presetID="52" presetClass="entr" presetSubtype="0" fill="hold" nodeType="withEffect">
                                  <p:stCondLst>
                                    <p:cond delay="0"/>
                                  </p:stCondLst>
                                  <p:childTnLst>
                                    <p:set>
                                      <p:cBhvr>
                                        <p:cTn id="11" dur="1" fill="hold">
                                          <p:stCondLst>
                                            <p:cond delay="0"/>
                                          </p:stCondLst>
                                        </p:cTn>
                                        <p:tgtEl>
                                          <p:spTgt spid="322566"/>
                                        </p:tgtEl>
                                        <p:attrNameLst>
                                          <p:attrName>style.visibility</p:attrName>
                                        </p:attrNameLst>
                                      </p:cBhvr>
                                      <p:to>
                                        <p:strVal val="visible"/>
                                      </p:to>
                                    </p:set>
                                    <p:animScale>
                                      <p:cBhvr>
                                        <p:cTn id="12" dur="1000" decel="50000" fill="hold">
                                          <p:stCondLst>
                                            <p:cond delay="0"/>
                                          </p:stCondLst>
                                        </p:cTn>
                                        <p:tgtEl>
                                          <p:spTgt spid="3225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22566"/>
                                        </p:tgtEl>
                                        <p:attrNameLst>
                                          <p:attrName>ppt_x</p:attrName>
                                          <p:attrName>ppt_y</p:attrName>
                                        </p:attrNameLst>
                                      </p:cBhvr>
                                    </p:animMotion>
                                    <p:animEffect transition="in" filter="fade">
                                      <p:cBhvr>
                                        <p:cTn id="14" dur="1000"/>
                                        <p:tgtEl>
                                          <p:spTgt spid="32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8" name="Picture 4"/>
          <p:cNvPicPr>
            <a:picLocks noChangeAspect="1" noChangeArrowheads="1"/>
          </p:cNvPicPr>
          <p:nvPr/>
        </p:nvPicPr>
        <p:blipFill>
          <a:blip r:embed="rId2"/>
          <a:srcRect/>
          <a:stretch>
            <a:fillRect/>
          </a:stretch>
        </p:blipFill>
        <p:spPr bwMode="auto">
          <a:xfrm>
            <a:off x="-323851" y="0"/>
            <a:ext cx="946785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323851" y="260351"/>
            <a:ext cx="8569325" cy="1296988"/>
          </a:xfrm>
        </p:spPr>
        <p:txBody>
          <a:bodyPr/>
          <a:lstStyle/>
          <a:p>
            <a:r>
              <a:rPr lang="ru-RU" sz="2400" dirty="0"/>
              <a:t>Теракт в Ставрополе. По предварительной информации, погибли шесть человек</a:t>
            </a:r>
            <a:r>
              <a:rPr lang="en-US" sz="2400" dirty="0"/>
              <a:t/>
            </a:r>
            <a:br>
              <a:rPr lang="en-US" sz="2400" dirty="0"/>
            </a:br>
            <a:r>
              <a:rPr lang="ru-RU" sz="2400" dirty="0"/>
              <a:t>( 27 мая 2010 года )</a:t>
            </a:r>
          </a:p>
        </p:txBody>
      </p:sp>
      <p:sp>
        <p:nvSpPr>
          <p:cNvPr id="271363" name="Rectangle 3"/>
          <p:cNvSpPr>
            <a:spLocks noGrp="1" noChangeArrowheads="1"/>
          </p:cNvSpPr>
          <p:nvPr>
            <p:ph type="subTitle" idx="1"/>
          </p:nvPr>
        </p:nvSpPr>
        <p:spPr>
          <a:xfrm>
            <a:off x="468313" y="4652963"/>
            <a:ext cx="8280400" cy="1295400"/>
          </a:xfrm>
        </p:spPr>
        <p:txBody>
          <a:bodyPr/>
          <a:lstStyle/>
          <a:p>
            <a:pPr>
              <a:lnSpc>
                <a:spcPct val="80000"/>
              </a:lnSpc>
            </a:pPr>
            <a:r>
              <a:rPr lang="ru-RU" sz="1600" b="1">
                <a:solidFill>
                  <a:schemeClr val="tx2"/>
                </a:solidFill>
              </a:rPr>
              <a:t>По предварительной оценке, мощность сработавшего взрывного устройства составила около 250 г в тротиловом эквиваленте. Сотрудники правоохранительных органов 27 мая заявили о том, что бомба была радиоуправляемой. Погибли шесть человек, 31 находятся в больницах Ставрополя с осколочными травмами.</a:t>
            </a:r>
          </a:p>
          <a:p>
            <a:pPr>
              <a:lnSpc>
                <a:spcPct val="80000"/>
              </a:lnSpc>
            </a:pPr>
            <a:endParaRPr lang="ru-RU" sz="1600" b="1">
              <a:solidFill>
                <a:schemeClr val="tx2"/>
              </a:solidFill>
            </a:endParaRPr>
          </a:p>
          <a:p>
            <a:pPr>
              <a:lnSpc>
                <a:spcPct val="80000"/>
              </a:lnSpc>
            </a:pPr>
            <a:r>
              <a:rPr lang="ru-RU" sz="1600" b="1">
                <a:solidFill>
                  <a:srgbClr val="00FF00"/>
                </a:solidFill>
              </a:rPr>
              <a:t>В ночь на 21 июня 2010 года – Тверь. Взорвано ВУ под дверьми синагоги. </a:t>
            </a:r>
          </a:p>
          <a:p>
            <a:pPr algn="l">
              <a:lnSpc>
                <a:spcPct val="80000"/>
              </a:lnSpc>
            </a:pPr>
            <a:endParaRPr lang="ru-RU" sz="1600" b="1">
              <a:solidFill>
                <a:srgbClr val="00FF00"/>
              </a:solidFill>
            </a:endParaRPr>
          </a:p>
        </p:txBody>
      </p:sp>
      <p:pic>
        <p:nvPicPr>
          <p:cNvPr id="271364" name="Picture 4" descr="1111"/>
          <p:cNvPicPr>
            <a:picLocks noChangeAspect="1" noChangeArrowheads="1"/>
          </p:cNvPicPr>
          <p:nvPr/>
        </p:nvPicPr>
        <p:blipFill>
          <a:blip r:embed="rId2"/>
          <a:srcRect/>
          <a:stretch>
            <a:fillRect/>
          </a:stretch>
        </p:blipFill>
        <p:spPr bwMode="auto">
          <a:xfrm>
            <a:off x="287339" y="1628776"/>
            <a:ext cx="4429125" cy="2881313"/>
          </a:xfrm>
          <a:prstGeom prst="rect">
            <a:avLst/>
          </a:prstGeom>
          <a:noFill/>
        </p:spPr>
      </p:pic>
      <p:pic>
        <p:nvPicPr>
          <p:cNvPr id="271365" name="Picture 5" descr="222"/>
          <p:cNvPicPr>
            <a:picLocks noChangeAspect="1" noChangeArrowheads="1"/>
          </p:cNvPicPr>
          <p:nvPr/>
        </p:nvPicPr>
        <p:blipFill>
          <a:blip r:embed="rId3"/>
          <a:srcRect/>
          <a:stretch>
            <a:fillRect/>
          </a:stretch>
        </p:blipFill>
        <p:spPr bwMode="auto">
          <a:xfrm>
            <a:off x="4751388" y="1628776"/>
            <a:ext cx="4068763" cy="2881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71362"/>
                                        </p:tgtEl>
                                        <p:attrNameLst>
                                          <p:attrName>style.visibility</p:attrName>
                                        </p:attrNameLst>
                                      </p:cBhvr>
                                      <p:to>
                                        <p:strVal val="visible"/>
                                      </p:to>
                                    </p:set>
                                    <p:anim calcmode="lin" valueType="num">
                                      <p:cBhvr>
                                        <p:cTn id="7" dur="500" fill="hold"/>
                                        <p:tgtEl>
                                          <p:spTgt spid="2713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1362"/>
                                        </p:tgtEl>
                                        <p:attrNameLst>
                                          <p:attrName>ppt_y</p:attrName>
                                        </p:attrNameLst>
                                      </p:cBhvr>
                                      <p:tavLst>
                                        <p:tav tm="0">
                                          <p:val>
                                            <p:strVal val="#ppt_y"/>
                                          </p:val>
                                        </p:tav>
                                        <p:tav tm="100000">
                                          <p:val>
                                            <p:strVal val="#ppt_y"/>
                                          </p:val>
                                        </p:tav>
                                      </p:tavLst>
                                    </p:anim>
                                    <p:anim calcmode="lin" valueType="num">
                                      <p:cBhvr>
                                        <p:cTn id="9" dur="500" fill="hold"/>
                                        <p:tgtEl>
                                          <p:spTgt spid="2713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13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кеан">
  <a:themeElements>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10158</TotalTime>
  <Words>3987</Words>
  <Application>Microsoft Office PowerPoint</Application>
  <PresentationFormat>Экран (4:3)</PresentationFormat>
  <Paragraphs>217</Paragraphs>
  <Slides>45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Океан</vt:lpstr>
      <vt:lpstr>Презентация PowerPoint</vt:lpstr>
      <vt:lpstr>Презентация PowerPoint</vt:lpstr>
      <vt:lpstr>ИСТОРИЯ ТЕРРОРА В РОССИИ</vt:lpstr>
      <vt:lpstr>Невский экспресс  (27.11.2009 г. сработало взрывное устройство мощностью до 7 кг тротила. Погибли 26 чел., пострадали 96 чел.</vt:lpstr>
      <vt:lpstr>29.03.2010 г. в 07.57 на станции метро «Лубянка» произошел взрыв неустановленного взрывного устройства во 2-ом вагоне электропоезда №54, следовавшего по маршруту ст. «Улица Подбельского» - ст. «Юго-Западная».  В 08.36 на станции метро «Парк культуры» произошел второй взрыв неустановленного взрывного устройства в 3-ем вагоне электропоезда № 45, следовавшего по маршруту ст. «Юго-Западная» - ст. «Улица Подбельского».  Всего в результате 2-х взрывов пострадало 134 человека, из них 39 погибло 78 человек находятся в лечебных учреждениях г. Москвы. </vt:lpstr>
      <vt:lpstr>Презентация PowerPoint</vt:lpstr>
      <vt:lpstr>Презентация PowerPoint</vt:lpstr>
      <vt:lpstr>Теракт в Ставрополе. По предварительной информации, погибли шесть человек ( 27 мая 2010 года )</vt:lpstr>
      <vt:lpstr>Презентация PowerPoint</vt:lpstr>
      <vt:lpstr>Взрыв в Пятигорске   17.08. 2010 года</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 обнаружении подозрительного предмета </vt:lpstr>
      <vt:lpstr>Правила и порядок поведения населения при обнаружении взрывоопасного предмета. </vt:lpstr>
      <vt:lpstr>При захвате людей в заложники необходимо: </vt:lpstr>
      <vt:lpstr>О порядке приема сообщений, содержащих угрозы террористического характера, по телефону</vt:lpstr>
      <vt:lpstr>Правила обращения с анонимными материалами, содержащими угрозы террористического характера</vt:lpstr>
      <vt:lpstr>правила поведения  в местах массового скопления людей:</vt:lpstr>
      <vt:lpstr>В случае, если возникли страх и паника: </vt:lpstr>
      <vt:lpstr>Что необходимо знать всем детям</vt:lpstr>
      <vt:lpstr>Презентация PowerPoint</vt:lpstr>
      <vt:lpstr>Презентация PowerPoint</vt:lpstr>
      <vt:lpstr>ЧТО ТАКОЕ ТЕРРОРИЗМ?</vt:lpstr>
      <vt:lpstr>Быть осторожным ! </vt:lpstr>
      <vt:lpstr>Всегда готов!</vt:lpstr>
      <vt:lpstr>Презентация PowerPoint</vt:lpstr>
      <vt:lpstr>Семейный план</vt:lpstr>
      <vt:lpstr>Что делать, если вы оказались в заложниках?</vt:lpstr>
      <vt:lpstr>Презентация PowerPoint</vt:lpstr>
      <vt:lpstr>Что делать в случае угрозы взрыва или при взрыве?</vt:lpstr>
      <vt:lpstr>Презентация PowerPoint</vt:lpstr>
      <vt:lpstr>Что делать если вы оказались под завалом?</vt:lpstr>
      <vt:lpstr>Как быть с домашними животными?</vt:lpstr>
      <vt:lpstr>Набор предметов первой необходимости</vt:lpstr>
      <vt:lpstr>Презентация PowerPoint</vt:lpstr>
      <vt:lpstr>Презентация PowerPoint</vt:lpstr>
    </vt:vector>
  </TitlesOfParts>
  <Company>Navicom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Мазитова ЕИ</cp:lastModifiedBy>
  <cp:revision>199</cp:revision>
  <dcterms:created xsi:type="dcterms:W3CDTF">2005-11-23T00:06:26Z</dcterms:created>
  <dcterms:modified xsi:type="dcterms:W3CDTF">2019-06-10T23:36:27Z</dcterms:modified>
</cp:coreProperties>
</file>