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8" r:id="rId2"/>
    <p:sldId id="296" r:id="rId3"/>
    <p:sldId id="352" r:id="rId4"/>
    <p:sldId id="356" r:id="rId5"/>
    <p:sldId id="358" r:id="rId6"/>
    <p:sldId id="357" r:id="rId7"/>
    <p:sldId id="346" r:id="rId8"/>
    <p:sldId id="360" r:id="rId9"/>
    <p:sldId id="361" r:id="rId10"/>
    <p:sldId id="362" r:id="rId11"/>
    <p:sldId id="363" r:id="rId12"/>
    <p:sldId id="359" r:id="rId13"/>
  </p:sldIdLst>
  <p:sldSz cx="9906000" cy="6858000" type="A4"/>
  <p:notesSz cx="6858000" cy="9945688"/>
  <p:defaultTextStyle>
    <a:defPPr>
      <a:defRPr lang="ru-RU"/>
    </a:defPPr>
    <a:lvl1pPr marL="0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FF00"/>
    <a:srgbClr val="FF99CC"/>
    <a:srgbClr val="00FFFF"/>
    <a:srgbClr val="FF9933"/>
    <a:srgbClr val="FF66FF"/>
    <a:srgbClr val="00CC00"/>
    <a:srgbClr val="0099FF"/>
    <a:srgbClr val="00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750" autoAdjust="0"/>
    <p:restoredTop sz="94660"/>
  </p:normalViewPr>
  <p:slideViewPr>
    <p:cSldViewPr>
      <p:cViewPr>
        <p:scale>
          <a:sx n="35" d="100"/>
          <a:sy n="35" d="100"/>
        </p:scale>
        <p:origin x="-1980" y="-81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6394D-812D-4E3C-9F90-48F5B280516D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746125"/>
            <a:ext cx="53848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EEADC-6293-42ED-8525-E7BBDD3988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59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077" algn="l" defTabSz="684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154" algn="l" defTabSz="684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6231" algn="l" defTabSz="684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308" algn="l" defTabSz="684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0385" algn="l" defTabSz="684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2462" algn="l" defTabSz="684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4539" algn="l" defTabSz="684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6616" algn="l" defTabSz="684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EEADC-6293-42ED-8525-E7BBDD39884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478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2C1E-652E-484E-8CEC-A545CD6C2925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07.02.2014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C7D4-EB43-4E81-A11D-FADE8A8F3F0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2C1E-652E-484E-8CEC-A545CD6C2925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07.02.2014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C7D4-EB43-4E81-A11D-FADE8A8F3F0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914402"/>
            <a:ext cx="222885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914402"/>
            <a:ext cx="652145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2C1E-652E-484E-8CEC-A545CD6C2925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07.02.2014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C7D4-EB43-4E81-A11D-FADE8A8F3F0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2C1E-652E-484E-8CEC-A545CD6C2925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07.02.2014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C7D4-EB43-4E81-A11D-FADE8A8F3F0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2C1E-652E-484E-8CEC-A545CD6C2925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07.02.2014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C7D4-EB43-4E81-A11D-FADE8A8F3F0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2C1E-652E-484E-8CEC-A545CD6C2925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07.02.2014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C7D4-EB43-4E81-A11D-FADE8A8F3F0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2C1E-652E-484E-8CEC-A545CD6C2925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07.02.2014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C7D4-EB43-4E81-A11D-FADE8A8F3F0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2C1E-652E-484E-8CEC-A545CD6C2925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07.02.2014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C7D4-EB43-4E81-A11D-FADE8A8F3F0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2C1E-652E-484E-8CEC-A545CD6C2925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07.02.2014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C7D4-EB43-4E81-A11D-FADE8A8F3F0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2C1E-652E-484E-8CEC-A545CD6C2925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07.02.2014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C7D4-EB43-4E81-A11D-FADE8A8F3F0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429566" y="1108077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671145" y="5359769"/>
            <a:ext cx="168402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2C1E-652E-484E-8CEC-A545CD6C2925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07.02.2014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50300" y="6356351"/>
            <a:ext cx="660400" cy="365125"/>
          </a:xfrm>
        </p:spPr>
        <p:txBody>
          <a:bodyPr/>
          <a:lstStyle/>
          <a:p>
            <a:fld id="{0B59C7D4-EB43-4E81-A11D-FADE8A8F3F0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746625" y="6219826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0319" y="-7144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746625" y="-7144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95300" y="1935480"/>
            <a:ext cx="8915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D108B5-29AD-41D5-B2D0-59054A74B449}" type="datetimeFigureOut">
              <a:rPr lang="ru-RU" smtClean="0"/>
              <a:pPr/>
              <a:t>07.02.2014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889250" y="6356351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585200" y="6356351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CD02FC-363A-474C-8D60-BAA555046B4D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20602" y="202408"/>
            <a:ext cx="9945594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940830" y="928670"/>
            <a:ext cx="4488688" cy="5498196"/>
          </a:xfrm>
          <a:prstGeom prst="rect">
            <a:avLst/>
          </a:prstGeom>
          <a:noFill/>
        </p:spPr>
        <p:txBody>
          <a:bodyPr wrap="square" lIns="95782" tIns="47891" rIns="95782" bIns="47891" rtlCol="0">
            <a:spAutoFit/>
          </a:bodyPr>
          <a:lstStyle/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 образовательное учреждение «Детский сад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вида №34 с.Вольно-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Надеждинское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Надеждинского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района»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Дидактическая игра как средство формирования элементарных математических представлений у дошкольников» 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из опыта работы  воспитателя </a:t>
            </a: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Нечипорюк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Евгении Юрьевны</a:t>
            </a:r>
          </a:p>
          <a:p>
            <a:pPr algn="ctr"/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900" dirty="0" smtClean="0"/>
          </a:p>
          <a:p>
            <a:pPr algn="ctr"/>
            <a:endParaRPr lang="ru-RU" sz="2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 . и Хватит ли.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Цель .Учить детей видеть равенство и неравенство групп предметов разного размера подвести к понятию что число не зависит от размера.</a:t>
            </a:r>
            <a:endParaRPr lang="ru-RU" dirty="0"/>
          </a:p>
        </p:txBody>
      </p:sp>
      <p:pic>
        <p:nvPicPr>
          <p:cNvPr id="3075" name="Picture 3" descr="C:\Users\Misha\Desktop\Новая папка\IMG_03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277" r="2277"/>
          <a:stretch>
            <a:fillRect/>
          </a:stretch>
        </p:blipFill>
        <p:spPr bwMode="auto">
          <a:xfrm rot="420000">
            <a:off x="3154567" y="442123"/>
            <a:ext cx="5909856" cy="5824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8092" y="0"/>
            <a:ext cx="8915400" cy="207167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> Математика - точна,</a:t>
            </a:r>
            <a:br>
              <a:rPr lang="ru-RU" dirty="0" smtClean="0"/>
            </a:br>
            <a:r>
              <a:rPr lang="ru-RU" dirty="0" smtClean="0"/>
              <a:t>Математика - нужна!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 smtClean="0"/>
          </a:p>
          <a:p>
            <a:r>
              <a:rPr lang="ru-RU" b="0" dirty="0" smtClean="0"/>
              <a:t>И задачки как решать!</a:t>
            </a:r>
          </a:p>
          <a:p>
            <a:endParaRPr lang="ru-RU" sz="12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0" dirty="0" smtClean="0"/>
              <a:t>Дети любят всё считать,</a:t>
            </a:r>
          </a:p>
          <a:p>
            <a:r>
              <a:rPr lang="ru-RU" b="0" dirty="0" smtClean="0"/>
              <a:t>Нужно только понимать!</a:t>
            </a:r>
            <a:endParaRPr lang="ru-RU" b="0" dirty="0"/>
          </a:p>
        </p:txBody>
      </p:sp>
      <p:pic>
        <p:nvPicPr>
          <p:cNvPr id="4098" name="Picture 2" descr="C:\Users\Misha\Desktop\Новая папка\IMG_029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2796579"/>
            <a:ext cx="4376738" cy="3282554"/>
          </a:xfrm>
          <a:prstGeom prst="rect">
            <a:avLst/>
          </a:prstGeom>
          <a:noFill/>
        </p:spPr>
      </p:pic>
      <p:pic>
        <p:nvPicPr>
          <p:cNvPr id="4099" name="Picture 3" descr="C:\Users\Misha\Desktop\Новая папка\IMG_029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75" y="2795984"/>
            <a:ext cx="4378325" cy="3283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38092" y="214290"/>
            <a:ext cx="4714908" cy="6643710"/>
          </a:xfrm>
        </p:spPr>
        <p:txBody>
          <a:bodyPr>
            <a:normAutofit fontScale="77500" lnSpcReduction="20000"/>
          </a:bodyPr>
          <a:lstStyle/>
          <a:p>
            <a:r>
              <a:rPr lang="ru-RU" sz="1600" dirty="0" smtClean="0"/>
              <a:t>Необходимо отметить, что регулярное использование на занятиях по математике системы специальных игровых заданий и упражнений, направленных на развитие познавательных возможностей и способностей, расширяет математический кругозор дошкольников, способствует математическому развитию, повышает качество математической подготовленности к школе, позволяет детям более уверенно ориентироваться в простейших закономерностях окружающей их действительности и активнее использовать математические знания в повседневной жизни.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Чтобы ребенок дошкольного возраста учился в полную силу своих способностей, нужно стараться вызвать у него желание к учебе, к знаниям, помочь ребенку поверить в себя, в свои способности.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Мастерство воспитателей возбуждать, укреплять и развивать познавательные интересы дошкольников в процессе обучения состоит в умении сделать содержание своего предмета богатым, глубоким, привлекательным, а способы познавательной деятельности дошкольников разнообразными, творческими, продуктивными.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Использование многих игр аналогичного типа построенных на самом различном материале, позволит ребенку подойти к открытию нового и закреплению уже изученного. Пусть дети не видят, что их чему-то обучают. Пусть думают, что они только играют. Но незаметно для себя, в процессе игры, дошкольники считают, складывают, вычитают, более того – решают разного рода логические задачи, формирующие определенные логические операции.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Это детям интересно потому, что они любят играть. Роль воспитателя в этом процессе – поддержание </a:t>
            </a:r>
            <a:r>
              <a:rPr lang="ru-RU" dirty="0" smtClean="0"/>
              <a:t>интереса детей и регулирование деятельности.</a:t>
            </a:r>
            <a:endParaRPr lang="ru-RU" dirty="0"/>
          </a:p>
        </p:txBody>
      </p:sp>
      <p:pic>
        <p:nvPicPr>
          <p:cNvPr id="5" name="Содержимое 4" descr="ууу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53066" y="571480"/>
            <a:ext cx="4119082" cy="56769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0" y="500042"/>
            <a:ext cx="9739346" cy="6357958"/>
          </a:xfrm>
          <a:prstGeom prst="wedgeRoundRectCallout">
            <a:avLst>
              <a:gd name="adj1" fmla="val 2967"/>
              <a:gd name="adj2" fmla="val 6250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Для ребят дошкольного возраста игра имеет исключительное значение: игра для них – учеба, игра для них – труд, игра для них - серьезная форма воспитания.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Игры, способствующие развитию восприятия, внимания, памяти, мышления, развитию творческих способностей, направлены на умственное развитие в целом.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игре ребенок делает открытия того, что давно известно взрослому. Потребность в игре и желание играть у дошкольников необходимо использовать и направлять в целях решения определенных образовательных задач. Игра будет являться средством воспитания и обучения, если она будет включаться в целостный педагогический процесс. Руководя игрой, организуя жизнь детей в игре, педагог воздействует на все стороны развития личности ребенка: на чувства, на сознание, на волю и на поведение в целом.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3976" y="571480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pic>
        <p:nvPicPr>
          <p:cNvPr id="2" name="Рисунок 1" descr="J:\Педсовет по математике\Паровозик из ромашково\imgpreview15.jpeg"/>
          <p:cNvPicPr/>
          <p:nvPr/>
        </p:nvPicPr>
        <p:blipFill>
          <a:blip r:embed="rId2" cstate="print"/>
          <a:srcRect l="6759" t="9470" r="6648" b="12121"/>
          <a:stretch>
            <a:fillRect/>
          </a:stretch>
        </p:blipFill>
        <p:spPr bwMode="auto">
          <a:xfrm>
            <a:off x="238092" y="0"/>
            <a:ext cx="1523976" cy="1571612"/>
          </a:xfrm>
          <a:prstGeom prst="ellipse">
            <a:avLst/>
          </a:prstGeom>
          <a:ln w="762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44830" y="530352"/>
            <a:ext cx="8865870" cy="58990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Перспективный план</a:t>
            </a:r>
          </a:p>
          <a:p>
            <a:pPr>
              <a:buNone/>
            </a:pPr>
            <a:r>
              <a:rPr lang="ru-RU" sz="1200" dirty="0" smtClean="0"/>
              <a:t>                                          (Старшая группа 5-6 лет)</a:t>
            </a:r>
          </a:p>
          <a:p>
            <a:pPr>
              <a:buNone/>
            </a:pPr>
            <a:r>
              <a:rPr lang="ru-RU" sz="1400" b="1" dirty="0" smtClean="0"/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Сентябрь:                                                Декабрь:                                           </a:t>
            </a:r>
          </a:p>
          <a:p>
            <a:pPr>
              <a:buNone/>
            </a:pPr>
            <a:r>
              <a:rPr lang="ru-RU" sz="1200" dirty="0" smtClean="0"/>
              <a:t> Д.и «Подбери игрушку»                                   Д.и «На птицефабрике»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Д.и «Подбери фигуру»                                       Д.и «Расскажи про свой узор» 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Октябрь:                                                   Январь:</a:t>
            </a:r>
          </a:p>
          <a:p>
            <a:pPr>
              <a:buNone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200" dirty="0" smtClean="0"/>
              <a:t>Д.и «Назови и сосчитай»                                    Д.и «Вчера сегодня завтра»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Д.и «Назови свой автобус»                                 Д.и «Почему овал не катится»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Ноябрь:                                                      Февраль:</a:t>
            </a:r>
          </a:p>
          <a:p>
            <a:pPr>
              <a:buNone/>
            </a:pPr>
            <a:endParaRPr lang="ru-RU" sz="1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200" dirty="0" smtClean="0"/>
              <a:t>Д.и «Хватит ли?»                                                  Д.и «Встань на место»</a:t>
            </a:r>
          </a:p>
          <a:p>
            <a:pPr>
              <a:buNone/>
            </a:pPr>
            <a:endParaRPr lang="ru-RU" sz="1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200" dirty="0" smtClean="0"/>
              <a:t>Д.и «Собери фигуру»                                           Д.и «Где фигура?»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10322" y="1142984"/>
            <a:ext cx="33575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Март: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Д.и «Математический квадрат»</a:t>
            </a:r>
          </a:p>
          <a:p>
            <a:pPr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Д.и «Дерево»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Апрель: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Д.и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Где?Чей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дом?»</a:t>
            </a:r>
          </a:p>
          <a:p>
            <a:pPr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Д.и « Что изменилось?»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Май: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Д.и «Раздели фигуры по трем признаком»</a:t>
            </a: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Д.и «Битва с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цифрозавром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</a:rPr>
              <a:t>«Собери фигуру»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ru-RU" sz="1200" dirty="0" smtClean="0"/>
              <a:t>Цель:</a:t>
            </a:r>
          </a:p>
          <a:p>
            <a:r>
              <a:rPr lang="ru-RU" sz="1600" dirty="0" smtClean="0"/>
              <a:t>Учить вести счет предметов, образующих какую-либо фигуру.</a:t>
            </a:r>
          </a:p>
          <a:p>
            <a:pPr algn="ctr"/>
            <a:r>
              <a:rPr lang="ru-RU" sz="1600" dirty="0" smtClean="0"/>
              <a:t>Содержание:</a:t>
            </a:r>
          </a:p>
          <a:p>
            <a:r>
              <a:rPr lang="ru-RU" sz="1600" dirty="0" smtClean="0"/>
              <a:t>Воспитатель предлагает детям взять палочки из тарелки. Разложить палочки  так , что бы получились разные фигуры, выясняют сколько палочек пошло на каждую фигуру.</a:t>
            </a:r>
          </a:p>
          <a:p>
            <a:endParaRPr lang="ru-RU" dirty="0" smtClean="0"/>
          </a:p>
        </p:txBody>
      </p:sp>
      <p:pic>
        <p:nvPicPr>
          <p:cNvPr id="7" name="Содержимое 6" descr="IMG_00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96591" y="3789040"/>
            <a:ext cx="2529571" cy="2565707"/>
          </a:xfrm>
          <a:prstGeom prst="rect">
            <a:avLst/>
          </a:prstGeom>
        </p:spPr>
      </p:pic>
      <p:pic>
        <p:nvPicPr>
          <p:cNvPr id="2050" name="Picture 2" descr="G:\Новая папка\IMG_02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230" y="804928"/>
            <a:ext cx="3541027" cy="265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Новая папка\IMG_02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751" y="2132856"/>
            <a:ext cx="2538574" cy="190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06" y="357166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400" dirty="0" smtClean="0"/>
              <a:t>Цель:</a:t>
            </a:r>
          </a:p>
          <a:p>
            <a:r>
              <a:rPr lang="ru-RU" sz="1200" dirty="0" smtClean="0"/>
              <a:t>упражняет детей в выполнении арифметических действий в пределах десяти; создает предпосылки для усвоения информатики: алгоритм, блок - </a:t>
            </a:r>
            <a:r>
              <a:rPr lang="ru-RU" sz="1200" dirty="0" err="1" smtClean="0"/>
              <a:t>схема.Учит</a:t>
            </a:r>
            <a:r>
              <a:rPr lang="ru-RU" sz="1200" dirty="0" smtClean="0"/>
              <a:t> понимать символику, читать схемы, работать по алгоритму, формирует логические структуры мышления.</a:t>
            </a:r>
          </a:p>
          <a:p>
            <a:r>
              <a:rPr lang="ru-RU" sz="1200" dirty="0" smtClean="0"/>
              <a:t>Воспитывает смелость, выдержку, целеустремленность.</a:t>
            </a:r>
          </a:p>
          <a:p>
            <a:pPr>
              <a:buNone/>
            </a:pPr>
            <a:r>
              <a:rPr lang="ru-RU" sz="1400" dirty="0" smtClean="0"/>
              <a:t>Ход:</a:t>
            </a:r>
          </a:p>
          <a:p>
            <a:r>
              <a:rPr lang="ru-RU" sz="1300" dirty="0" smtClean="0"/>
              <a:t>Захватывающий сюжет, сказочный мотив помогает ребенку оказаться в роли освободителя цифр, похищенных грозным </a:t>
            </a:r>
            <a:r>
              <a:rPr lang="ru-RU" sz="1300" dirty="0" err="1" smtClean="0"/>
              <a:t>цифрозавром</a:t>
            </a:r>
            <a:r>
              <a:rPr lang="ru-RU" sz="1300" dirty="0" smtClean="0"/>
              <a:t> из математической страны.</a:t>
            </a:r>
          </a:p>
          <a:p>
            <a:r>
              <a:rPr lang="ru-RU" sz="1300" dirty="0" smtClean="0"/>
              <a:t>В этой стране все общаются на математическом языке с помощью цифр. Герою надо спасти цифры и победить </a:t>
            </a:r>
            <a:r>
              <a:rPr lang="ru-RU" sz="1300" dirty="0" err="1" smtClean="0"/>
              <a:t>цифрозавра</a:t>
            </a:r>
            <a:r>
              <a:rPr lang="ru-RU" sz="1300" dirty="0" smtClean="0"/>
              <a:t>.</a:t>
            </a:r>
          </a:p>
          <a:p>
            <a:r>
              <a:rPr lang="ru-RU" sz="1300" dirty="0" smtClean="0"/>
              <a:t>Мышка превращается в волшебный меч. Ищем «вход» и последовательно находим значения выражений, выполняем указанные в схеме арифметические действия.</a:t>
            </a:r>
          </a:p>
          <a:p>
            <a:r>
              <a:rPr lang="ru-RU" sz="1300" dirty="0" smtClean="0"/>
              <a:t>Касаемся мышкой – мечом нужной цифры вверху у пасти </a:t>
            </a:r>
            <a:r>
              <a:rPr lang="ru-RU" sz="1300" dirty="0" err="1" smtClean="0"/>
              <a:t>цифрозавра</a:t>
            </a:r>
            <a:r>
              <a:rPr lang="ru-RU" sz="1300" dirty="0" smtClean="0"/>
              <a:t>. Как только все цифра расставлены по местам, и на «выходе» оказалась последняя цифра, герой должен вступить в схватку с самим </a:t>
            </a:r>
            <a:r>
              <a:rPr lang="ru-RU" sz="1300" dirty="0" err="1" smtClean="0"/>
              <a:t>цифрозавром</a:t>
            </a:r>
            <a:r>
              <a:rPr lang="ru-RU" sz="1300" dirty="0" smtClean="0"/>
              <a:t> – поразить его мечом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6" name="Содержимое 5" descr="драгон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35550" y="2143116"/>
            <a:ext cx="4375150" cy="3857652"/>
          </a:xfrm>
        </p:spPr>
      </p:pic>
      <p:sp>
        <p:nvSpPr>
          <p:cNvPr id="5" name="Прямоугольник 4"/>
          <p:cNvSpPr/>
          <p:nvPr/>
        </p:nvSpPr>
        <p:spPr>
          <a:xfrm>
            <a:off x="738158" y="714356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b="1" dirty="0" smtClean="0"/>
              <a:t>Дидактическая игра "Битва с </a:t>
            </a:r>
            <a:r>
              <a:rPr lang="ru-RU" sz="1800" b="1" dirty="0" err="1" smtClean="0"/>
              <a:t>цифрозавром</a:t>
            </a:r>
            <a:r>
              <a:rPr lang="ru-RU" sz="1800" b="1" dirty="0" smtClean="0"/>
              <a:t>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20" y="642918"/>
            <a:ext cx="3071834" cy="46198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Д.и «Вчера, сегодня, завтра»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Цель:</a:t>
            </a:r>
          </a:p>
          <a:p>
            <a:r>
              <a:rPr lang="ru-RU" sz="1200" dirty="0" smtClean="0"/>
              <a:t>Упражнять в активной различении временных понятий «Вчера, сегодня, завтра»</a:t>
            </a:r>
          </a:p>
          <a:p>
            <a:r>
              <a:rPr lang="ru-RU" dirty="0" smtClean="0"/>
              <a:t>Ход:</a:t>
            </a:r>
            <a:endParaRPr lang="ru-RU" sz="1200" dirty="0" smtClean="0"/>
          </a:p>
          <a:p>
            <a:r>
              <a:rPr lang="ru-RU" sz="1200" dirty="0" smtClean="0"/>
              <a:t>По углам игровой комнаты рисуют мелом три домика. Это вчера сегодня завтра. В каждом домике по одной плоской модели , отражающей конкретное временное понятие дети идут по кругу. Читаю при этом четверостишие:</a:t>
            </a:r>
          </a:p>
          <a:p>
            <a:pPr fontAlgn="base"/>
            <a:r>
              <a:rPr lang="ru-RU" sz="1200" dirty="0" smtClean="0"/>
              <a:t>Пробегут часы, минутки</a:t>
            </a:r>
          </a:p>
          <a:p>
            <a:pPr fontAlgn="base"/>
            <a:r>
              <a:rPr lang="ru-RU" sz="1200" dirty="0" smtClean="0"/>
              <a:t>Соберутся вместе в сутки.</a:t>
            </a:r>
          </a:p>
          <a:p>
            <a:pPr fontAlgn="base"/>
            <a:r>
              <a:rPr lang="ru-RU" sz="1200" dirty="0" smtClean="0"/>
              <a:t>В них двадцать четыре часа,</a:t>
            </a:r>
          </a:p>
          <a:p>
            <a:pPr fontAlgn="base"/>
            <a:r>
              <a:rPr lang="ru-RU" sz="1200" dirty="0" smtClean="0"/>
              <a:t>И стрелки творят чудеса.</a:t>
            </a:r>
          </a:p>
          <a:p>
            <a:pPr fontAlgn="base"/>
            <a:r>
              <a:rPr lang="ru-RU" sz="1200" dirty="0" smtClean="0"/>
              <a:t>Стрелка первый круг проходит,</a:t>
            </a:r>
          </a:p>
          <a:p>
            <a:pPr fontAlgn="base"/>
            <a:r>
              <a:rPr lang="ru-RU" sz="1200" dirty="0" smtClean="0"/>
              <a:t>— Полдень в гости к нам приходит,</a:t>
            </a:r>
          </a:p>
          <a:p>
            <a:pPr fontAlgn="base"/>
            <a:r>
              <a:rPr lang="ru-RU" sz="1200" dirty="0" smtClean="0"/>
              <a:t>А она спешит опять</a:t>
            </a:r>
          </a:p>
          <a:p>
            <a:pPr fontAlgn="base"/>
            <a:r>
              <a:rPr lang="ru-RU" sz="1200" dirty="0" smtClean="0"/>
              <a:t>Час за часом отмечать.</a:t>
            </a:r>
          </a:p>
          <a:p>
            <a:pPr fontAlgn="base"/>
            <a:r>
              <a:rPr lang="ru-RU" sz="1200" dirty="0" smtClean="0"/>
              <a:t>Стрелка круг второй прошла,</a:t>
            </a:r>
          </a:p>
          <a:p>
            <a:pPr fontAlgn="base"/>
            <a:r>
              <a:rPr lang="ru-RU" sz="1200" dirty="0" smtClean="0"/>
              <a:t>— В гости полночь к нам пришла,</a:t>
            </a:r>
          </a:p>
          <a:p>
            <a:pPr fontAlgn="base"/>
            <a:r>
              <a:rPr lang="ru-RU" sz="1200" dirty="0" smtClean="0"/>
              <a:t>День прошел, прошла и ночь,</a:t>
            </a:r>
          </a:p>
          <a:p>
            <a:pPr fontAlgn="base"/>
            <a:r>
              <a:rPr lang="ru-RU" sz="1200" dirty="0" smtClean="0"/>
              <a:t>— Убежали сутки прочь.</a:t>
            </a:r>
          </a:p>
          <a:p>
            <a:endParaRPr lang="ru-RU" sz="1200" dirty="0"/>
          </a:p>
        </p:txBody>
      </p:sp>
      <p:pic>
        <p:nvPicPr>
          <p:cNvPr id="5" name="Содержимое 4" descr="суткар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73500" y="1885950"/>
            <a:ext cx="5537200" cy="41529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:\Педсовет по математике\Паровозик из ромашково\imgpreview15.jpeg"/>
          <p:cNvPicPr/>
          <p:nvPr/>
        </p:nvPicPr>
        <p:blipFill>
          <a:blip r:embed="rId3" cstate="print"/>
          <a:srcRect l="6759" t="9470" r="6648" b="12121"/>
          <a:stretch>
            <a:fillRect/>
          </a:stretch>
        </p:blipFill>
        <p:spPr bwMode="auto">
          <a:xfrm>
            <a:off x="452406" y="214290"/>
            <a:ext cx="1881166" cy="1857364"/>
          </a:xfrm>
          <a:prstGeom prst="ellipse">
            <a:avLst/>
          </a:prstGeom>
          <a:ln w="762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G:\183CANON\IMG_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9562" y="0"/>
            <a:ext cx="3346438" cy="2489136"/>
          </a:xfrm>
          <a:prstGeom prst="rect">
            <a:avLst/>
          </a:prstGeom>
          <a:noFill/>
        </p:spPr>
      </p:pic>
      <p:pic>
        <p:nvPicPr>
          <p:cNvPr id="1027" name="Picture 3" descr="G:\183CANON\IMG_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7182" y="2857496"/>
            <a:ext cx="3680907" cy="283526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1028" name="Picture 4" descr="G:\183CANON\IMG_0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596" y="3143248"/>
            <a:ext cx="4241494" cy="3181336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</p:pic>
      <p:pic>
        <p:nvPicPr>
          <p:cNvPr id="2" name="Picture 2" descr="G:\Новая папка\IMG_028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343" y="339399"/>
            <a:ext cx="2991688" cy="224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Д.и.Встань на место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Цель. Упражнять детей в нахождении местоположения  впереди     слева справа.		Содержание .Педагог по очереди вызывает детей  просит указать какая цифра за какой  должна стоять                               </a:t>
            </a:r>
            <a:endParaRPr lang="ru-RU" dirty="0"/>
          </a:p>
        </p:txBody>
      </p:sp>
      <p:pic>
        <p:nvPicPr>
          <p:cNvPr id="1026" name="Picture 2" descr="C:\Users\Misha\Desktop\Новая папка\IMG_03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3500" y="571480"/>
            <a:ext cx="5537200" cy="5467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Д.и.  Расскажи про свой узор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Цель. Учить овладевать пространственными представлениями.			Содержание.  У каждого ребенка картинка. Дети должны рассказать как расположены элементы узора в правом верхнем </a:t>
            </a:r>
            <a:r>
              <a:rPr lang="ru-RU" dirty="0" err="1" smtClean="0"/>
              <a:t>углу-круг</a:t>
            </a:r>
            <a:r>
              <a:rPr lang="ru-RU" dirty="0" smtClean="0"/>
              <a:t>   в левом верхнем углу- квадрат.  В левом нижнем </a:t>
            </a:r>
            <a:r>
              <a:rPr lang="ru-RU" dirty="0" err="1" smtClean="0"/>
              <a:t>углу-овал</a:t>
            </a:r>
            <a:r>
              <a:rPr lang="ru-RU" dirty="0" smtClean="0"/>
              <a:t>. В левом нижнем углу – овал в правом нижнем углу –прямоугольник в середине круг .  </a:t>
            </a:r>
            <a:endParaRPr lang="ru-RU" dirty="0"/>
          </a:p>
        </p:txBody>
      </p:sp>
      <p:pic>
        <p:nvPicPr>
          <p:cNvPr id="2050" name="Picture 2" descr="C:\Users\Misha\Desktop\Новая папка\IMG_02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3500" y="285728"/>
            <a:ext cx="5537200" cy="5753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2212</TotalTime>
  <Words>763</Words>
  <Application>Microsoft Office PowerPoint</Application>
  <PresentationFormat>Лист A4 (210x297 мм)</PresentationFormat>
  <Paragraphs>88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Презентация PowerPoint</vt:lpstr>
      <vt:lpstr>Презентация PowerPoint</vt:lpstr>
      <vt:lpstr>Презентация PowerPoint</vt:lpstr>
      <vt:lpstr>«Собери фигуру»</vt:lpstr>
      <vt:lpstr>     </vt:lpstr>
      <vt:lpstr>Д.и «Вчера, сегодня, завтра»</vt:lpstr>
      <vt:lpstr>Презентация PowerPoint</vt:lpstr>
      <vt:lpstr>Д.и.Встань на место</vt:lpstr>
      <vt:lpstr>Д.и.  Расскажи про свой узор</vt:lpstr>
      <vt:lpstr>Д . и Хватит ли.</vt:lpstr>
      <vt:lpstr>  Математика - точна, Математика - нужна!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DNS</cp:lastModifiedBy>
  <cp:revision>213</cp:revision>
  <dcterms:created xsi:type="dcterms:W3CDTF">2012-02-19T09:55:17Z</dcterms:created>
  <dcterms:modified xsi:type="dcterms:W3CDTF">2014-02-06T23:50:03Z</dcterms:modified>
</cp:coreProperties>
</file>