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37" r:id="rId3"/>
    <p:sldMasterId id="2147483749" r:id="rId4"/>
    <p:sldMasterId id="2147483765" r:id="rId5"/>
    <p:sldMasterId id="2147483777" r:id="rId6"/>
    <p:sldMasterId id="2147483805" r:id="rId7"/>
    <p:sldMasterId id="2147483817" r:id="rId8"/>
    <p:sldMasterId id="2147483854" r:id="rId9"/>
  </p:sldMasterIdLst>
  <p:notesMasterIdLst>
    <p:notesMasterId r:id="rId23"/>
  </p:notesMasterIdLst>
  <p:sldIdLst>
    <p:sldId id="256" r:id="rId10"/>
    <p:sldId id="259" r:id="rId11"/>
    <p:sldId id="265" r:id="rId12"/>
    <p:sldId id="257" r:id="rId13"/>
    <p:sldId id="258" r:id="rId14"/>
    <p:sldId id="260" r:id="rId15"/>
    <p:sldId id="261" r:id="rId16"/>
    <p:sldId id="262" r:id="rId17"/>
    <p:sldId id="263" r:id="rId18"/>
    <p:sldId id="267" r:id="rId19"/>
    <p:sldId id="268" r:id="rId20"/>
    <p:sldId id="264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CEEE8-284A-42C2-99B3-7482562ABB93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19329-B1ED-4B0B-9252-E1765A9E3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9329-B1ED-4B0B-9252-E1765A9E3F1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0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817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077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514350"/>
            <a:ext cx="1949450" cy="13252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514350"/>
            <a:ext cx="5697537" cy="13252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05887"/>
      </p:ext>
    </p:extLst>
  </p:cSld>
  <p:clrMapOvr>
    <a:masterClrMapping/>
  </p:clrMapOvr>
  <p:transition spd="med">
    <p:newsflash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988" y="514350"/>
            <a:ext cx="7799387" cy="12715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43586"/>
      </p:ext>
    </p:extLst>
  </p:cSld>
  <p:clrMapOvr>
    <a:masterClrMapping/>
  </p:clrMapOvr>
  <p:transition spd="med">
    <p:newsflash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8AB9-477F-4A34-9831-23444C8C3816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7FC8-2A27-4748-B7DA-EE0EC517C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BDB5-29D0-48BF-A0BF-A3991D584D13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41A1-1700-4795-B948-1C5E9B138A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334D-1CF0-4132-8F29-E9E7A3314040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99A5-E093-4F3F-9638-3BE0D779DF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7BAF-F330-4A91-A478-0A397A85E9B6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FABD-1B8A-46DE-82A5-7C98398FF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85AD-EC8E-4E20-AA75-ACF5F27036DA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6015-D087-46ED-AE0A-44C84B17FC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DA26-F0D1-48C4-BB95-C5885B378CBB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33B91-2231-4650-B49C-D638EB9C9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4908-8536-4C7B-B06E-C33000698F7B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CDA2-7C0A-449C-BEC4-5776DC9F6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F615-7C36-4609-8A4B-B9F37425B0EB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CE2E-F9EC-4A89-8042-9A26C2DCB6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1175" y="130175"/>
            <a:ext cx="2032000" cy="6394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130175"/>
            <a:ext cx="5946775" cy="6394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0720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4DA3-FA8A-46C1-98B0-2A22C0728D52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CD09-7DA3-44C8-A111-C196D4CDE3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30F8-DB44-4472-BD75-B08CE5EFFA90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52D8-9151-4C32-82E2-4BC22EBBC6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B7BF-588F-450B-AB5F-58C213EBD53B}" type="datetimeFigureOut">
              <a:rPr lang="ru-RU" smtClean="0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A104B-BC3D-45E2-9CBC-0C637F5193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9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069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F4F7B7-CC95-4FD3-BE8C-BD71E8A85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83200"/>
      </p:ext>
    </p:extLst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BA238-859A-478B-938F-4F1A5F67C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49712"/>
      </p:ext>
    </p:extLst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D976-FF36-4DF9-B43D-CA30FEAA0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69299"/>
      </p:ext>
    </p:extLst>
  </p:cSld>
  <p:clrMapOvr>
    <a:masterClrMapping/>
  </p:clrMapOvr>
  <p:transition spd="med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38C-9A1C-49F3-AD8A-A15CC4931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94067"/>
      </p:ext>
    </p:extLst>
  </p:cSld>
  <p:clrMapOvr>
    <a:masterClrMapping/>
  </p:clrMapOvr>
  <p:transition spd="med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6E82E-0427-4DA1-ACEE-CD4BBBBC1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5316"/>
      </p:ext>
    </p:extLst>
  </p:cSld>
  <p:clrMapOvr>
    <a:masterClrMapping/>
  </p:clrMapOvr>
  <p:transition spd="med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E739-589F-41FA-B935-E4DEFB177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19759"/>
      </p:ext>
    </p:extLst>
  </p:cSld>
  <p:clrMapOvr>
    <a:masterClrMapping/>
  </p:clrMapOvr>
  <p:transition spd="med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FC83-3851-4C63-940B-FFF834D74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36209"/>
      </p:ext>
    </p:extLst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1C5F-C49B-46D7-AE18-8A46D906D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7860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1804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76FA7-0D0E-4CE2-960F-5E54A14F0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30221"/>
      </p:ext>
    </p:extLst>
  </p:cSld>
  <p:clrMapOvr>
    <a:masterClrMapping/>
  </p:clrMapOvr>
  <p:transition spd="med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B0E35-C075-4728-8800-E1F9D53A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12284"/>
      </p:ext>
    </p:extLst>
  </p:cSld>
  <p:clrMapOvr>
    <a:masterClrMapping/>
  </p:clrMapOvr>
  <p:transition spd="med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E605-1D18-4F15-9219-0F000EAAF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06136"/>
      </p:ext>
    </p:extLst>
  </p:cSld>
  <p:clrMapOvr>
    <a:masterClrMapping/>
  </p:clrMapOvr>
  <p:transition spd="med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A3F7-B33B-415A-B1CE-1E2926089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01415"/>
      </p:ext>
    </p:extLst>
  </p:cSld>
  <p:clrMapOvr>
    <a:masterClrMapping/>
  </p:clrMapOvr>
  <p:transition spd="med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DCB5-6A10-4F4C-AC57-9D934CE0A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80847"/>
      </p:ext>
    </p:extLst>
  </p:cSld>
  <p:clrMapOvr>
    <a:masterClrMapping/>
  </p:clrMapOvr>
  <p:transition spd="med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579AB-232A-4615-A15E-36F6A7E92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84626"/>
      </p:ext>
    </p:extLst>
  </p:cSld>
  <p:clrMapOvr>
    <a:masterClrMapping/>
  </p:clrMapOvr>
  <p:transition spd="med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0D3-EFC5-4F97-9B57-2FE7C3917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91085"/>
      </p:ext>
    </p:extLst>
  </p:cSld>
  <p:clrMapOvr>
    <a:masterClrMapping/>
  </p:clrMapOvr>
  <p:transition spd="med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817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1804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4260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4260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8510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381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2509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0948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3648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6716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077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1175" y="130175"/>
            <a:ext cx="2032000" cy="6394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130175"/>
            <a:ext cx="5946775" cy="6394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0720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9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069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F4F7B7-CC95-4FD3-BE8C-BD71E8A85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83200"/>
      </p:ext>
    </p:extLst>
  </p:cSld>
  <p:clrMapOvr>
    <a:masterClrMapping/>
  </p:clrMapOvr>
  <p:transition spd="med"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BA238-859A-478B-938F-4F1A5F67C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49712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8510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D976-FF36-4DF9-B43D-CA30FEAA0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69299"/>
      </p:ext>
    </p:extLst>
  </p:cSld>
  <p:clrMapOvr>
    <a:masterClrMapping/>
  </p:clrMapOvr>
  <p:transition spd="med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38C-9A1C-49F3-AD8A-A15CC4931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94067"/>
      </p:ext>
    </p:extLst>
  </p:cSld>
  <p:clrMapOvr>
    <a:masterClrMapping/>
  </p:clrMapOvr>
  <p:transition spd="med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6E82E-0427-4DA1-ACEE-CD4BBBBC1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5316"/>
      </p:ext>
    </p:extLst>
  </p:cSld>
  <p:clrMapOvr>
    <a:masterClrMapping/>
  </p:clrMapOvr>
  <p:transition spd="med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E739-589F-41FA-B935-E4DEFB177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19759"/>
      </p:ext>
    </p:extLst>
  </p:cSld>
  <p:clrMapOvr>
    <a:masterClrMapping/>
  </p:clrMapOvr>
  <p:transition spd="med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FC83-3851-4C63-940B-FFF834D74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36209"/>
      </p:ext>
    </p:extLst>
  </p:cSld>
  <p:clrMapOvr>
    <a:masterClrMapping/>
  </p:clrMapOvr>
  <p:transition spd="med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1C5F-C49B-46D7-AE18-8A46D906D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78606"/>
      </p:ext>
    </p:extLst>
  </p:cSld>
  <p:clrMapOvr>
    <a:masterClrMapping/>
  </p:clrMapOvr>
  <p:transition spd="med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76FA7-0D0E-4CE2-960F-5E54A14F0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30221"/>
      </p:ext>
    </p:extLst>
  </p:cSld>
  <p:clrMapOvr>
    <a:masterClrMapping/>
  </p:clrMapOvr>
  <p:transition spd="med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B0E35-C075-4728-8800-E1F9D53A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12284"/>
      </p:ext>
    </p:extLst>
  </p:cSld>
  <p:clrMapOvr>
    <a:masterClrMapping/>
  </p:clrMapOvr>
  <p:transition spd="med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E605-1D18-4F15-9219-0F000EAAF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06136"/>
      </p:ext>
    </p:extLst>
  </p:cSld>
  <p:clrMapOvr>
    <a:masterClrMapping/>
  </p:clrMapOvr>
  <p:transition spd="med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A3F7-B33B-415A-B1CE-1E2926089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01415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381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DCB5-6A10-4F4C-AC57-9D934CE0A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80847"/>
      </p:ext>
    </p:extLst>
  </p:cSld>
  <p:clrMapOvr>
    <a:masterClrMapping/>
  </p:clrMapOvr>
  <p:transition spd="med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579AB-232A-4615-A15E-36F6A7E92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84626"/>
      </p:ext>
    </p:extLst>
  </p:cSld>
  <p:clrMapOvr>
    <a:masterClrMapping/>
  </p:clrMapOvr>
  <p:transition spd="med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0D3-EFC5-4F97-9B57-2FE7C3917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91085"/>
      </p:ext>
    </p:extLst>
  </p:cSld>
  <p:clrMapOvr>
    <a:masterClrMapping/>
  </p:clrMapOvr>
  <p:transition spd="med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817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1804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4260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8510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381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2509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0948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2509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3648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6716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077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1175" y="130175"/>
            <a:ext cx="2032000" cy="6394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130175"/>
            <a:ext cx="5946775" cy="6394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0720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9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069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F4F7B7-CC95-4FD3-BE8C-BD71E8A85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83200"/>
      </p:ext>
    </p:extLst>
  </p:cSld>
  <p:clrMapOvr>
    <a:masterClrMapping/>
  </p:clrMapOvr>
  <p:transition spd="med"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BA238-859A-478B-938F-4F1A5F67C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49712"/>
      </p:ext>
    </p:extLst>
  </p:cSld>
  <p:clrMapOvr>
    <a:masterClrMapping/>
  </p:clrMapOvr>
  <p:transition spd="med"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D976-FF36-4DF9-B43D-CA30FEAA0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69299"/>
      </p:ext>
    </p:extLst>
  </p:cSld>
  <p:clrMapOvr>
    <a:masterClrMapping/>
  </p:clrMapOvr>
  <p:transition spd="med"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38C-9A1C-49F3-AD8A-A15CC4931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94067"/>
      </p:ext>
    </p:extLst>
  </p:cSld>
  <p:clrMapOvr>
    <a:masterClrMapping/>
  </p:clrMapOvr>
  <p:transition spd="med"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6E82E-0427-4DA1-ACEE-CD4BBBBC1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5316"/>
      </p:ext>
    </p:extLst>
  </p:cSld>
  <p:clrMapOvr>
    <a:masterClrMapping/>
  </p:clrMapOvr>
  <p:transition spd="med"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E739-589F-41FA-B935-E4DEFB177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19759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0948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FC83-3851-4C63-940B-FFF834D74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36209"/>
      </p:ext>
    </p:extLst>
  </p:cSld>
  <p:clrMapOvr>
    <a:masterClrMapping/>
  </p:clrMapOvr>
  <p:transition spd="med"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1C5F-C49B-46D7-AE18-8A46D906D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78606"/>
      </p:ext>
    </p:extLst>
  </p:cSld>
  <p:clrMapOvr>
    <a:masterClrMapping/>
  </p:clrMapOvr>
  <p:transition spd="med"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76FA7-0D0E-4CE2-960F-5E54A14F0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30221"/>
      </p:ext>
    </p:extLst>
  </p:cSld>
  <p:clrMapOvr>
    <a:masterClrMapping/>
  </p:clrMapOvr>
  <p:transition spd="med"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B0E35-C075-4728-8800-E1F9D53A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12284"/>
      </p:ext>
    </p:extLst>
  </p:cSld>
  <p:clrMapOvr>
    <a:masterClrMapping/>
  </p:clrMapOvr>
  <p:transition spd="med"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E605-1D18-4F15-9219-0F000EAAF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06136"/>
      </p:ext>
    </p:extLst>
  </p:cSld>
  <p:clrMapOvr>
    <a:masterClrMapping/>
  </p:clrMapOvr>
  <p:transition spd="med"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A3F7-B33B-415A-B1CE-1E2926089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01415"/>
      </p:ext>
    </p:extLst>
  </p:cSld>
  <p:clrMapOvr>
    <a:masterClrMapping/>
  </p:clrMapOvr>
  <p:transition spd="med"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DCB5-6A10-4F4C-AC57-9D934CE0A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80847"/>
      </p:ext>
    </p:extLst>
  </p:cSld>
  <p:clrMapOvr>
    <a:masterClrMapping/>
  </p:clrMapOvr>
  <p:transition spd="med">
    <p:newsfla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579AB-232A-4615-A15E-36F6A7E92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84626"/>
      </p:ext>
    </p:extLst>
  </p:cSld>
  <p:clrMapOvr>
    <a:masterClrMapping/>
  </p:clrMapOvr>
  <p:transition spd="med"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0D3-EFC5-4F97-9B57-2FE7C3917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91085"/>
      </p:ext>
    </p:extLst>
  </p:cSld>
  <p:clrMapOvr>
    <a:masterClrMapping/>
  </p:clrMapOvr>
  <p:transition spd="med"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8202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3648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2335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59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7961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4574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3840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5848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3285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5970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1373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539750"/>
            <a:ext cx="1978025" cy="5546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9750"/>
            <a:ext cx="5784850" cy="5546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3506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6716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33839"/>
      </p:ext>
    </p:extLst>
  </p:cSld>
  <p:clrMapOvr>
    <a:masterClrMapping/>
  </p:clrMapOvr>
  <p:transition spd="med">
    <p:newsfla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74774"/>
      </p:ext>
    </p:extLst>
  </p:cSld>
  <p:clrMapOvr>
    <a:masterClrMapping/>
  </p:clrMapOvr>
  <p:transition spd="med">
    <p:newsfla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6011064"/>
      </p:ext>
    </p:extLst>
  </p:cSld>
  <p:clrMapOvr>
    <a:masterClrMapping/>
  </p:clrMapOvr>
  <p:transition spd="med">
    <p:newsflash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22700" cy="1186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905000"/>
            <a:ext cx="3824287" cy="1186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26721"/>
      </p:ext>
    </p:extLst>
  </p:cSld>
  <p:clrMapOvr>
    <a:masterClrMapping/>
  </p:clrMapOvr>
  <p:transition spd="med">
    <p:newsflash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9144"/>
      </p:ext>
    </p:extLst>
  </p:cSld>
  <p:clrMapOvr>
    <a:masterClrMapping/>
  </p:clrMapOvr>
  <p:transition spd="med">
    <p:newsflash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75633"/>
      </p:ext>
    </p:extLst>
  </p:cSld>
  <p:clrMapOvr>
    <a:masterClrMapping/>
  </p:clrMapOvr>
  <p:transition spd="med">
    <p:newsflash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720475"/>
      </p:ext>
    </p:extLst>
  </p:cSld>
  <p:clrMapOvr>
    <a:masterClrMapping/>
  </p:clrMapOvr>
  <p:transition spd="med">
    <p:newsflash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93977911"/>
      </p:ext>
    </p:extLst>
  </p:cSld>
  <p:clrMapOvr>
    <a:masterClrMapping/>
  </p:clrMapOvr>
  <p:transition spd="med">
    <p:newsflash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2970079"/>
      </p:ext>
    </p:extLst>
  </p:cSld>
  <p:clrMapOvr>
    <a:masterClrMapping/>
  </p:clrMapOvr>
  <p:transition spd="med">
    <p:newsflash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30188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6975" y="130175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>
                <a:latin typeface="Times New Roman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newsflash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6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7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7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7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7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1DC33661-50A3-4914-B4C7-62D27A953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ransition spd="med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6975" y="130175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>
                <a:latin typeface="Times New Roman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med">
    <p:newsflash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6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7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7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7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7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1DC33661-50A3-4914-B4C7-62D27A953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  <p:transition spd="med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6975" y="130175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>
                <a:latin typeface="Times New Roman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med">
    <p:newsflash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6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7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7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7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7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1DC33661-50A3-4914-B4C7-62D27A953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</p:sldLayoutIdLst>
  <p:transition spd="med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475E76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39750"/>
            <a:ext cx="77628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2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5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med">
    <p:newsflash/>
  </p:transition>
  <p:timing>
    <p:tnLst>
      <p:par>
        <p:cTn id="1" dur="indefinite" restart="never" nodeType="tmRoot"/>
      </p:par>
    </p:tnLst>
  </p:timing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 cstate="print">
            <a:lum bright="14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4000" contrast="-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14350"/>
            <a:ext cx="7799387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99387" cy="1186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373188" cy="6858000"/>
          </a:xfrm>
          <a:prstGeom prst="roundRect">
            <a:avLst>
              <a:gd name="adj" fmla="val 116"/>
            </a:avLst>
          </a:prstGeom>
          <a:solidFill>
            <a:srgbClr val="00008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384300" y="0"/>
            <a:ext cx="34925" cy="6858000"/>
          </a:xfrm>
          <a:prstGeom prst="roundRect">
            <a:avLst>
              <a:gd name="adj" fmla="val 4542"/>
            </a:avLst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 spd="med">
    <p:newsflash/>
  </p:transition>
  <p:txStyles>
    <p:titleStyle>
      <a:lvl1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2pPr>
      <a:lvl3pPr marL="11430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3pPr>
      <a:lvl4pPr marL="16002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4pPr>
      <a:lvl5pPr marL="20574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5pPr>
      <a:lvl6pPr marL="25146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6pPr>
      <a:lvl7pPr marL="29718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7pPr>
      <a:lvl8pPr marL="34290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8pPr>
      <a:lvl9pPr marL="38862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9pPr>
    </p:titleStyle>
    <p:bodyStyle>
      <a:lvl1pPr marL="342900" indent="-342900" algn="l" defTabSz="449263" rtl="0" eaLnBrk="1" fontAlgn="base" hangingPunct="1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spd="med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Инновационные методики работы с гофрированной бумагой в развитии мелкой моторики и речи дошкольника.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72494" cy="7143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МБДОУ  </a:t>
            </a:r>
            <a:r>
              <a:rPr lang="ru-RU" sz="1800" dirty="0" smtClean="0"/>
              <a:t>ДСОВ № 34 с.Вольно- </a:t>
            </a:r>
            <a:r>
              <a:rPr lang="ru-RU" sz="1800" dirty="0" err="1" smtClean="0"/>
              <a:t>Надеждинское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Надеждинского</a:t>
            </a:r>
            <a:r>
              <a:rPr lang="ru-RU" sz="1800" dirty="0" smtClean="0"/>
              <a:t> района.</a:t>
            </a:r>
          </a:p>
          <a:p>
            <a:r>
              <a:rPr lang="ru-RU" sz="1800" dirty="0" smtClean="0"/>
              <a:t>Из опыта работы воспитателя  Козиной Яны Валентиновны</a:t>
            </a:r>
            <a:endParaRPr lang="ru-RU" dirty="0"/>
          </a:p>
        </p:txBody>
      </p:sp>
      <p:pic>
        <p:nvPicPr>
          <p:cNvPr id="4" name="Picture 2" descr="G:\213CANON\IMG_1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3333515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4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13CANON\IMG_1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886" y="785794"/>
            <a:ext cx="3803365" cy="2852717"/>
          </a:xfrm>
          <a:prstGeom prst="rect">
            <a:avLst/>
          </a:prstGeom>
          <a:noFill/>
        </p:spPr>
      </p:pic>
      <p:pic>
        <p:nvPicPr>
          <p:cNvPr id="1027" name="Picture 3" descr="G:\213CANON\IMG_1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3643338" cy="27326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213CANON\IMG_1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857620" cy="2893411"/>
          </a:xfrm>
          <a:prstGeom prst="rect">
            <a:avLst/>
          </a:prstGeom>
          <a:noFill/>
        </p:spPr>
      </p:pic>
      <p:pic>
        <p:nvPicPr>
          <p:cNvPr id="5" name="Picture 5" descr="G:\213CANON\IMG_1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3809767" cy="28575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7772400" cy="4572021"/>
          </a:xfrm>
        </p:spPr>
        <p:txBody>
          <a:bodyPr/>
          <a:lstStyle/>
          <a:p>
            <a:r>
              <a:rPr lang="ru-RU" u="sng" dirty="0" smtClean="0"/>
              <a:t>Использованная литература:</a:t>
            </a:r>
            <a:endParaRPr lang="ru-RU" dirty="0" smtClean="0"/>
          </a:p>
          <a:p>
            <a:r>
              <a:rPr lang="ru-RU" dirty="0" smtClean="0"/>
              <a:t>1. Дубровская Н.В. Аппликация из гофрированной бумаги. – </a:t>
            </a:r>
            <a:r>
              <a:rPr lang="ru-RU" dirty="0" err="1" smtClean="0"/>
              <a:t>Спб</a:t>
            </a:r>
            <a:r>
              <a:rPr lang="ru-RU" dirty="0" smtClean="0"/>
              <a:t>: Питер, Изд.: Детство-Пресс, 2010.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Гаврина</a:t>
            </a:r>
            <a:r>
              <a:rPr lang="ru-RU" dirty="0" smtClean="0"/>
              <a:t> С. Е., </a:t>
            </a:r>
            <a:r>
              <a:rPr lang="ru-RU" dirty="0" err="1" smtClean="0"/>
              <a:t>Щербинина</a:t>
            </a:r>
            <a:r>
              <a:rPr lang="ru-RU" dirty="0" smtClean="0"/>
              <a:t> С. В. Умные пальчики. Развиваем мелкую моторику. – </a:t>
            </a:r>
            <a:r>
              <a:rPr lang="ru-RU" dirty="0" err="1" smtClean="0"/>
              <a:t>Спб</a:t>
            </a:r>
            <a:r>
              <a:rPr lang="ru-RU" dirty="0" smtClean="0"/>
              <a:t>: Питер, Изд.: АСТ, 2010.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Беззубцева</a:t>
            </a:r>
            <a:r>
              <a:rPr lang="ru-RU" dirty="0" smtClean="0"/>
              <a:t> В.Г. Андриевская Т.Н. Развиваем руку </a:t>
            </a:r>
            <a:r>
              <a:rPr lang="ru-RU" dirty="0" err="1" smtClean="0"/>
              <a:t>ребёнка,готовим</a:t>
            </a:r>
            <a:r>
              <a:rPr lang="ru-RU" dirty="0" smtClean="0"/>
              <a:t> её к рисованию и письму. М., Изд.:«ГНОМ и Д», 2003.</a:t>
            </a:r>
          </a:p>
          <a:p>
            <a:r>
              <a:rPr lang="ru-RU" dirty="0" smtClean="0"/>
              <a:t>4. Кольцова М.М. Двигательная активность и развитие функций головного мозга ребёнка.- М., </a:t>
            </a:r>
            <a:r>
              <a:rPr lang="ru-RU" dirty="0" err="1" smtClean="0"/>
              <a:t>Изд</a:t>
            </a:r>
            <a:r>
              <a:rPr lang="ru-RU" dirty="0" smtClean="0"/>
              <a:t>: Педагогика, 1973.</a:t>
            </a:r>
          </a:p>
          <a:p>
            <a:r>
              <a:rPr lang="ru-RU" dirty="0" smtClean="0"/>
              <a:t>5. Бумага гофрированная/Страна Мастеров [Электронный ресурс] URL: http:// </a:t>
            </a:r>
            <a:r>
              <a:rPr lang="ru-RU" dirty="0" err="1" smtClean="0"/>
              <a:t>stranamasterov.ru</a:t>
            </a:r>
            <a:r>
              <a:rPr lang="ru-RU" dirty="0" smtClean="0"/>
              <a:t>/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857364"/>
            <a:ext cx="7675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12481"/>
              </a:avLst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Спасибо за внимание!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1026" name="Picture 2" descr="C:\Users\555\Desktop\фото\мои работы\SAM_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635043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2143140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ru-RU" sz="2000" dirty="0" smtClean="0"/>
              <a:t>Рука развивает мозг»</a:t>
            </a:r>
            <a:br>
              <a:rPr lang="ru-RU" sz="2000" dirty="0" smtClean="0"/>
            </a:br>
            <a:r>
              <a:rPr lang="ru-RU" sz="2000" dirty="0" smtClean="0"/>
              <a:t>«Руки учат голову, затем</a:t>
            </a:r>
            <a:br>
              <a:rPr lang="ru-RU" sz="2000" dirty="0" smtClean="0"/>
            </a:br>
            <a:r>
              <a:rPr lang="ru-RU" sz="2000" dirty="0" smtClean="0"/>
              <a:t>поумневшая голова учит руки,</a:t>
            </a:r>
            <a:br>
              <a:rPr lang="ru-RU" sz="2000" dirty="0" smtClean="0"/>
            </a:br>
            <a:r>
              <a:rPr lang="ru-RU" sz="2000" dirty="0" smtClean="0"/>
              <a:t>а умелые руки снова</a:t>
            </a:r>
            <a:br>
              <a:rPr lang="ru-RU" sz="2000" dirty="0" smtClean="0"/>
            </a:br>
            <a:r>
              <a:rPr lang="ru-RU" sz="2000" dirty="0" smtClean="0"/>
              <a:t>способствуют развитию</a:t>
            </a:r>
            <a:br>
              <a:rPr lang="ru-RU" sz="2000" dirty="0" smtClean="0"/>
            </a:br>
            <a:r>
              <a:rPr lang="ru-RU" sz="2000" dirty="0" smtClean="0"/>
              <a:t>мозга»</a:t>
            </a:r>
            <a:br>
              <a:rPr lang="ru-RU" sz="2000" dirty="0" smtClean="0"/>
            </a:br>
            <a:r>
              <a:rPr lang="ru-RU" sz="2000" dirty="0" smtClean="0"/>
              <a:t>/И. П. Павлов/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555\Desktop\фото\садик\SAM_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85926"/>
            <a:ext cx="5968907" cy="4476680"/>
          </a:xfrm>
          <a:prstGeom prst="roundRect">
            <a:avLst>
              <a:gd name="adj" fmla="val 1509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 bwMode="auto">
          <a:xfrm>
            <a:off x="1142976" y="357166"/>
            <a:ext cx="7772400" cy="34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на собственном опыте убедилась в том, что современные дети не владеют движениями руки в объёме, который соответствует их возрасту. Это вызвано тем, что стремясь экономить своё время, мы – взрослые, забыли о том, что именно застёгивание пуговиц и завязывание шнурков, а не липучки и кнопки способствуют развитию мелкой моторики руки. Кроме того, дома большинству детей не дают карандаши, пластилин, ножницы, опасаясь беспорядка. В итоге, дети не владеют элементарными навыками самообслуживания, не умеют пользоваться ножницами и держать карандаш. А ведь уровень развития личности ребенка напрямую зависит от уровня развития мелкой моторики руки. Этот показатель отвечает и за интеллектуальную готовность к школьному обучению.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555\Desktop\фото\искорка\SAM_0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3357554" cy="277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555\Desktop\фото\искорка\SAM_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643314"/>
            <a:ext cx="45438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мелкая моторика рук — это все, даже самые незначительные, движения, которые человек совершает с помощью пальцев и ладоней. Развитию мелкой моторики не случайно уделяется так много внимания. Влияние действий, совершаемых руками, на развитие головного мозга было замечено еще в Древнем Китае во II веке до нашей эры. Исследователями разных стран установлено, а практикой подтверждено, что уровень развития речи детей находится в прямой зависимости от степени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тонких движений пальцев рук. С восточными мудрецами не только согласились, но и обосновали их гипотезы отечественные физиологи.  </a:t>
            </a:r>
          </a:p>
          <a:p>
            <a:endParaRPr lang="ru-RU" dirty="0"/>
          </a:p>
        </p:txBody>
      </p:sp>
      <p:pic>
        <p:nvPicPr>
          <p:cNvPr id="3074" name="Picture 2" descr="G:\213CANON\IMG_1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00504"/>
            <a:ext cx="3238271" cy="2428868"/>
          </a:xfrm>
          <a:prstGeom prst="snip2DiagRect">
            <a:avLst>
              <a:gd name="adj1" fmla="val 0"/>
              <a:gd name="adj2" fmla="val 287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4929198"/>
            <a:ext cx="7772400" cy="1500187"/>
          </a:xfrm>
        </p:spPr>
        <p:txBody>
          <a:bodyPr/>
          <a:lstStyle/>
          <a:p>
            <a:r>
              <a:rPr lang="ru-RU" dirty="0" smtClean="0"/>
              <a:t>исследования В.М. Бехтерева доказали, что простыми движениями рук можно не только снять умственную усталость, но и добиться улучшения произношения многих звуков, помочь ребенку в освоении речи. Секрет прост — все дело в строении нашего головного мозга, где центры, отвечающие за речь и за движения пальцев рук, являются ближайшими «соседями», поэтому, стимулируя мелкую моторику и заставляя тем самым работать соответствующие отделы мозга, мы «беспокоим» и «соседей», отвечающих за речь. Формирование речи – удивительная и сложная работа, которая проходит незаметно для нас. Но в наших силах помочь своему ребенку, развивая мелкую моторику его рук. </a:t>
            </a:r>
          </a:p>
          <a:p>
            <a:r>
              <a:rPr lang="ru-RU" dirty="0" smtClean="0"/>
              <a:t>есть все основания рассматривать кисть руки как орган речи, такой же, как артикуляционный аппарат. Поэтому, для детей тренировка движений пальцев и кистей рук,</a:t>
            </a:r>
          </a:p>
          <a:p>
            <a:r>
              <a:rPr lang="ru-RU" dirty="0" smtClean="0"/>
              <a:t>является мощным средством, повышающим работоспособность коры головного мозга, стимулирующим развитие мышление ребенка.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57166"/>
            <a:ext cx="7772400" cy="2120908"/>
          </a:xfrm>
        </p:spPr>
        <p:txBody>
          <a:bodyPr/>
          <a:lstStyle/>
          <a:p>
            <a:r>
              <a:rPr lang="ru-RU" dirty="0" smtClean="0"/>
              <a:t>В двигательной области коры головного мозга проекция кисти руки огромна по отношению к проекции других частей тела. К тому же она чрезвычайно близка к речевой моторной зоне (</a:t>
            </a:r>
            <a:r>
              <a:rPr lang="ru-RU" dirty="0" err="1" smtClean="0"/>
              <a:t>зоне</a:t>
            </a:r>
            <a:r>
              <a:rPr lang="ru-RU" dirty="0" smtClean="0"/>
              <a:t> </a:t>
            </a:r>
            <a:r>
              <a:rPr lang="ru-RU" dirty="0" err="1" smtClean="0"/>
              <a:t>Брока</a:t>
            </a:r>
            <a:r>
              <a:rPr lang="ru-RU" dirty="0" smtClean="0"/>
              <a:t>). Работа с гофрированной бумагой способствует развитию мелкой моторики руки, что в свою очередь способствует развитию памяти и фантазии, повышает интерес детей к учебным мероприятиям.</a:t>
            </a:r>
            <a:endParaRPr lang="ru-RU" dirty="0"/>
          </a:p>
        </p:txBody>
      </p:sp>
      <p:pic>
        <p:nvPicPr>
          <p:cNvPr id="2051" name="Picture 3" descr="G:\213CANON\IMG_1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71743"/>
            <a:ext cx="5000660" cy="37507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500702"/>
            <a:ext cx="7772400" cy="1500187"/>
          </a:xfrm>
        </p:spPr>
        <p:txBody>
          <a:bodyPr/>
          <a:lstStyle/>
          <a:p>
            <a:r>
              <a:rPr lang="ru-RU" dirty="0" smtClean="0"/>
              <a:t>Работа с гофрированной бумагой положительно сказывается и на творческом развитии ребенка, развивает его вкус, пространственное мышление и чувство цвета. А также, всё это способствует гармоничному развитию личности. Творчество способствует развитию эмоциональной сферы, учит ребёнка выражать свои чувства справляться с ними. Творя своими руками, ребёнок не только реализует потребности в познании мира и самоутверждения, но ещё и растёт как личность. Работа с гофрированной бумагой одновременно является и работой по развитию речи. В процессе обыгрывания сюжета и выполнения практических действий ведётся непрерывный разговор с детьми. Можно говорить о том, что работа с гофрированной бумагой стимулируют развитие коммуникативной функции речи, способствует расширению активного и пассивного словаря детей.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Следовательно, в процессе работы развиваются: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мелкая моторика пальцев рук; </a:t>
            </a:r>
            <a:br>
              <a:rPr lang="ru-RU" dirty="0" smtClean="0"/>
            </a:br>
            <a:r>
              <a:rPr lang="ru-RU" dirty="0" smtClean="0"/>
              <a:t>- сенсорное восприятие, глазомер; </a:t>
            </a:r>
            <a:br>
              <a:rPr lang="ru-RU" dirty="0" smtClean="0"/>
            </a:br>
            <a:r>
              <a:rPr lang="ru-RU" dirty="0" smtClean="0"/>
              <a:t>- логическое воображение; </a:t>
            </a:r>
            <a:br>
              <a:rPr lang="ru-RU" dirty="0" smtClean="0"/>
            </a:br>
            <a:r>
              <a:rPr lang="ru-RU" dirty="0" smtClean="0"/>
              <a:t>- волевые качества; </a:t>
            </a:r>
            <a:br>
              <a:rPr lang="ru-RU" dirty="0" smtClean="0"/>
            </a:br>
            <a:r>
              <a:rPr lang="ru-RU" dirty="0" smtClean="0"/>
              <a:t>- художественные способности и эстетический вкус; </a:t>
            </a:r>
            <a:br>
              <a:rPr lang="ru-RU" dirty="0" smtClean="0"/>
            </a:br>
            <a:r>
              <a:rPr lang="ru-RU" dirty="0" smtClean="0"/>
              <a:t>- формируется самостоятельность, уверенность в себе, самооценка.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85728"/>
            <a:ext cx="7772400" cy="3643327"/>
          </a:xfrm>
        </p:spPr>
        <p:txBody>
          <a:bodyPr/>
          <a:lstStyle/>
          <a:p>
            <a:r>
              <a:rPr lang="ru-RU" dirty="0" smtClean="0"/>
              <a:t>Система работы с бумагой построена по принципу от простого к сложному, более сильным детям будет интересна сложная конструкция, менее подготовленным можно предложить работу попроще. При этом обучающий и развивающий смысл работы сохраняются. Это даст возможность предотвратить перегрузку ребенка, освободить его от страха перед трудностью, приобщить к творчеству. Бумага является хорошим пластичным материалом. А изделия из разноцветной бумаги получаются яркими, интересными, выразительными. </a:t>
            </a:r>
          </a:p>
          <a:p>
            <a:r>
              <a:rPr lang="ru-RU" dirty="0" smtClean="0"/>
              <a:t>Доступный материал, несложная техника выполнения работ не превышает возможностей детей дошкольного возраста.</a:t>
            </a:r>
            <a:endParaRPr lang="ru-RU" dirty="0"/>
          </a:p>
        </p:txBody>
      </p:sp>
      <p:pic>
        <p:nvPicPr>
          <p:cNvPr id="2050" name="Picture 2" descr="G:\213CANON\IMG_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18148"/>
            <a:ext cx="3500462" cy="26255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857760"/>
            <a:ext cx="7772400" cy="1500187"/>
          </a:xfrm>
        </p:spPr>
        <p:txBody>
          <a:bodyPr/>
          <a:lstStyle/>
          <a:p>
            <a:r>
              <a:rPr lang="ru-RU" dirty="0" smtClean="0"/>
              <a:t>Каждый взрослый человек, у которого есть самая драгоценная жемчужина на свете — ребенок, мечтает видеть его талантливым, умным, удачливым, а самое главное — счастливым! Счастье многогранно и многолико, но невозможно быть счастливым, потеряв чувство цвета, стремление к созиданию, гармонии, желанию творить прекрасное. Первые шаги в работе с гофрированной бумагой настолько просты, что не требуют от ребенка больших усилий. Он с удовольствием открывает для себя возможности бумаги: рвет, мнет, сгибает, режет, образует спирали, пластичные формы. А задача педагога состоит в том, чтобы направить действия ребёнка для получения красивой работы, которая приносила бы чувство удовлетворения и гордости за свой труд. Всё это возможно, если правильно организовать коллективное, подгрупповое или индивидуальное творчество детей.</a:t>
            </a:r>
          </a:p>
          <a:p>
            <a:r>
              <a:rPr lang="ru-RU" dirty="0" smtClean="0"/>
              <a:t>Таким образом, работа с гофрированной бумагой является неотъемлемой частью работы по развитию мелкой моторики руки и уровня развития личности ребёнка в целом.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4">
  <a:themeElements>
    <a:clrScheme name="Шаблон оформления 'Светящиеся фрагменты головоломки'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Шаблон оформления 'Светящиеся фрагменты головоломки'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Шаблон оформления 'Светящиеся фрагменты головоломки'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4">
  <a:themeElements>
    <a:clrScheme name="Шаблон оформления 'Светящиеся фрагменты головоломки'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Шаблон оформления 'Светящиеся фрагменты головоломки'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Шаблон оформления 'Светящиеся фрагменты головоломки'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4">
  <a:themeElements>
    <a:clrScheme name="Шаблон оформления 'Светящиеся фрагменты головоломки'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Шаблон оформления 'Светящиеся фрагменты головоломки'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Шаблон оформления 'Светящиеся фрагменты головоломки'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"/>
      </a:majorFont>
      <a:minorFont>
        <a:latin typeface="Times New Roman"/>
        <a:ea typeface="ＭＳ Ｐ明朝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7">
  <a:themeElements>
    <a:clrScheme name="Каллиграфия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102</TotalTime>
  <Words>964</Words>
  <Application>Microsoft Office PowerPoint</Application>
  <PresentationFormat>Экран (4:3)</PresentationFormat>
  <Paragraphs>24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Lucida Sans Unicode</vt:lpstr>
      <vt:lpstr>Monotype Corsiva</vt:lpstr>
      <vt:lpstr>ＭＳ Ｐ明朝</vt:lpstr>
      <vt:lpstr>Tahoma</vt:lpstr>
      <vt:lpstr>Times New Roman</vt:lpstr>
      <vt:lpstr>Wingdings</vt:lpstr>
      <vt:lpstr>Тема4</vt:lpstr>
      <vt:lpstr>Равновесие</vt:lpstr>
      <vt:lpstr>1_Тема4</vt:lpstr>
      <vt:lpstr>1_Равновесие</vt:lpstr>
      <vt:lpstr>2_Тема4</vt:lpstr>
      <vt:lpstr>2_Равновесие</vt:lpstr>
      <vt:lpstr>Тема1</vt:lpstr>
      <vt:lpstr>Тема Office</vt:lpstr>
      <vt:lpstr>Тема7</vt:lpstr>
      <vt:lpstr>Инновационные методики работы с гофрированной бумагой в развитии мелкой моторики и речи дошкольника.</vt:lpstr>
      <vt:lpstr>Рука развивает мозг» «Руки учат голову, затем поумневшая голова учит руки, а умелые руки снова способствуют развитию мозга» /И. П. Павлов/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методики работы с гофрированной бумагой - развитие мелкой моторики рук дошкольника</dc:title>
  <dc:creator>555</dc:creator>
  <cp:lastModifiedBy>User</cp:lastModifiedBy>
  <cp:revision>24</cp:revision>
  <dcterms:created xsi:type="dcterms:W3CDTF">2014-02-03T10:24:24Z</dcterms:created>
  <dcterms:modified xsi:type="dcterms:W3CDTF">2023-12-11T23:18:26Z</dcterms:modified>
</cp:coreProperties>
</file>