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9" r:id="rId5"/>
    <p:sldId id="260" r:id="rId6"/>
    <p:sldId id="262" r:id="rId7"/>
    <p:sldId id="263" r:id="rId8"/>
    <p:sldId id="267" r:id="rId9"/>
    <p:sldId id="266" r:id="rId10"/>
    <p:sldId id="265" r:id="rId11"/>
    <p:sldId id="268" r:id="rId12"/>
    <p:sldId id="270" r:id="rId13"/>
    <p:sldId id="269" r:id="rId14"/>
    <p:sldId id="271" r:id="rId15"/>
    <p:sldId id="273" r:id="rId16"/>
    <p:sldId id="27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5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1E8B-3B42-466F-9D97-9A4D3400F30D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DDABCC1-6E2E-4062-95D2-D3E1020D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78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1E8B-3B42-466F-9D97-9A4D3400F30D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DDABCC1-6E2E-4062-95D2-D3E1020D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23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1E8B-3B42-466F-9D97-9A4D3400F30D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DDABCC1-6E2E-4062-95D2-D3E1020D59C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197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1E8B-3B42-466F-9D97-9A4D3400F30D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DABCC1-6E2E-4062-95D2-D3E1020D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217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1E8B-3B42-466F-9D97-9A4D3400F30D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DABCC1-6E2E-4062-95D2-D3E1020D59C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8085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1E8B-3B42-466F-9D97-9A4D3400F30D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DABCC1-6E2E-4062-95D2-D3E1020D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046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1E8B-3B42-466F-9D97-9A4D3400F30D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BCC1-6E2E-4062-95D2-D3E1020D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658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1E8B-3B42-466F-9D97-9A4D3400F30D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BCC1-6E2E-4062-95D2-D3E1020D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7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1E8B-3B42-466F-9D97-9A4D3400F30D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BCC1-6E2E-4062-95D2-D3E1020D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73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1E8B-3B42-466F-9D97-9A4D3400F30D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DDABCC1-6E2E-4062-95D2-D3E1020D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43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1E8B-3B42-466F-9D97-9A4D3400F30D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DDABCC1-6E2E-4062-95D2-D3E1020D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86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1E8B-3B42-466F-9D97-9A4D3400F30D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DDABCC1-6E2E-4062-95D2-D3E1020D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7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1E8B-3B42-466F-9D97-9A4D3400F30D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BCC1-6E2E-4062-95D2-D3E1020D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56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1E8B-3B42-466F-9D97-9A4D3400F30D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BCC1-6E2E-4062-95D2-D3E1020D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93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1E8B-3B42-466F-9D97-9A4D3400F30D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BCC1-6E2E-4062-95D2-D3E1020D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65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1E8B-3B42-466F-9D97-9A4D3400F30D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DDABCC1-6E2E-4062-95D2-D3E1020D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21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21E8B-3B42-466F-9D97-9A4D3400F30D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DDABCC1-6E2E-4062-95D2-D3E1020D5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71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Приемы работы над звукобуквенным анализом слова у детей старшего дошкольного возраста.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МБДОУ ДСОВ 34 села Вольно – </a:t>
            </a:r>
            <a:r>
              <a:rPr lang="ru-RU" dirty="0" err="1" smtClean="0"/>
              <a:t>Надеждинское</a:t>
            </a:r>
            <a:r>
              <a:rPr lang="ru-RU" dirty="0" smtClean="0"/>
              <a:t> ,</a:t>
            </a:r>
            <a:r>
              <a:rPr lang="ru-RU" dirty="0" err="1" smtClean="0"/>
              <a:t>Надеждинского</a:t>
            </a:r>
            <a:r>
              <a:rPr lang="ru-RU" dirty="0" smtClean="0"/>
              <a:t> района. Воспитатель </a:t>
            </a:r>
            <a:r>
              <a:rPr lang="ru-RU" dirty="0" err="1" smtClean="0"/>
              <a:t>Нечипорюк</a:t>
            </a:r>
            <a:r>
              <a:rPr lang="ru-RU" dirty="0" smtClean="0"/>
              <a:t> Евгения Юрьевна.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46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2603" y="1264554"/>
            <a:ext cx="8915400" cy="495336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1.Когда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знакомите с новым звуком, проговорите артикуляцию! И добейтесь от детей характеристику звука.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Когда дети должны услышать новый звук среди потока звуков, прикрывайте рот экраном.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Когда учите детей делить слова на слоги, обратите их внимание на слогообразующую роль гласных звуков: сколько гласных, столько слогов. (папа, панама, кот)</a:t>
            </a:r>
          </a:p>
          <a:p>
            <a:pPr marL="0" indent="0">
              <a:buNone/>
            </a:pP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детям не давали понятие «мягкий» согласный, то не давайте задания на синтез слогов с гласным звуком </a:t>
            </a:r>
            <a:r>
              <a:rPr lang="ru-RU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подборе слога к схеме, следите, чтобы ребенок не называл слог с мягким согласным.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детям не давали мягкий согласный, не подбирайте картинки с мягким звуком. (Если даете звук и букву П: парта, папа, папка, пушка, но не петух, спина..)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знакомите с согласной буквой, называйте ее кратко, как звук. Это в дальнейшем облегчит процесс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дети выкладывают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столах, напомните им направление: слева направо.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2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Деление слов на слоги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такое слог- это часть слова. Он может состоять из одного или несколько звуков. Слово можно сравнить с шоколадкой. Как шоколадку можно разделить на кусочки ,так и слово можно разделить на части. Каждая часть слова и есть слог.     В слоге должен быть один гласный звук, а согласные могут быть, а могут и отсутствовать .Деление слов на слоги при помощи </a:t>
            </a:r>
            <a:r>
              <a:rPr lang="ru-RU" dirty="0" err="1" smtClean="0"/>
              <a:t>кричалок</a:t>
            </a:r>
            <a:r>
              <a:rPr lang="ru-RU" dirty="0" smtClean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717" y="4009292"/>
            <a:ext cx="6235895" cy="2848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360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Дидактическая игра « Болельщики на стадионе» </a:t>
            </a:r>
            <a:br>
              <a:rPr lang="ru-RU" dirty="0"/>
            </a:br>
            <a:r>
              <a:rPr lang="ru-RU" dirty="0"/>
              <a:t>Представим что мы на стадионе .</a:t>
            </a:r>
            <a:br>
              <a:rPr lang="ru-RU" dirty="0"/>
            </a:b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059" y="2133600"/>
            <a:ext cx="6721707" cy="3778250"/>
          </a:xfrm>
        </p:spPr>
      </p:pic>
    </p:spTree>
    <p:extLst>
      <p:ext uri="{BB962C8B-B14F-4D97-AF65-F5344CB8AC3E}">
        <p14:creationId xmlns:p14="http://schemas.microsoft.com/office/powerpoint/2010/main" val="322756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86" y="1366031"/>
            <a:ext cx="5429250" cy="3619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Кни</a:t>
            </a:r>
            <a:r>
              <a:rPr lang="ru-RU" dirty="0" smtClean="0"/>
              <a:t> -  га – 2 слога,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</a:t>
            </a:r>
            <a:r>
              <a:rPr lang="ru-RU" dirty="0" err="1" smtClean="0"/>
              <a:t>фо</a:t>
            </a:r>
            <a:r>
              <a:rPr lang="ru-RU" dirty="0" smtClean="0"/>
              <a:t> –то –</a:t>
            </a:r>
            <a:r>
              <a:rPr lang="ru-RU" dirty="0" err="1" smtClean="0"/>
              <a:t>гра</a:t>
            </a:r>
            <a:r>
              <a:rPr lang="ru-RU" dirty="0" smtClean="0"/>
              <a:t> фи -я -5 слогов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90979" y="2499360"/>
            <a:ext cx="5005338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Ударение. «</a:t>
            </a:r>
            <a:r>
              <a:rPr lang="ru-RU" dirty="0" err="1" smtClean="0"/>
              <a:t>Торопилки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Торопим слово произносим 3 раза очень быстро.   МАШ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dirty="0" smtClean="0"/>
              <a:t>НА , М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ША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15" y="3218107"/>
            <a:ext cx="4383821" cy="2921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07" y="2895600"/>
            <a:ext cx="3217191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52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Выполняя звукобуквенный анализ, дети с интересом выполняют разбор слова, происходит постоянная тренировка в выделении и характеристики всех звуков слова.                                                                   Таким образом мы формируем у детей умение :различать гласные и согласные звуки,  различать согласные звуки: мягкие и твердые, звонкие и глухие. Ставить ударение на гласные звуки, делить слова на слоги. Свою презентацию хочу закончить  словами Бернардо Шоу «Если у меня есть яблоко и у вас яблоко и мы обменяемся этими </a:t>
            </a:r>
            <a:r>
              <a:rPr lang="ru-RU" dirty="0" err="1" smtClean="0"/>
              <a:t>яблоками,то</a:t>
            </a:r>
            <a:r>
              <a:rPr lang="ru-RU" dirty="0" smtClean="0"/>
              <a:t> у Вас и у меня останется по одному яблоку. А если у вас есть идея и у меня есть идея, и мы обменяемся этими идеями, то у каждого будет по две идеи….»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0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7569"/>
            <a:ext cx="12039599" cy="6506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585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проблема подготовки детей к обучению грамоте является особо актуальной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 саду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деятельность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поэтапно: сначала детей знакомят со звуками родного языка, а затем с буквами. Звукобуквенный анализ,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фундаментом усвоения детьми грамоты,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знакомятся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основными понятиям : звук, слог, ударение.       Именно  активная звуковая работа позволяет предупредить графические ошибки детей, связанные с пропуском и перестановкой букв. Кроме того, развитый фонематический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слух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основа развития у детей орфографической зоркости.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Всматриваясь в лица своих воспитанников, часто задаю себе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пытаюсь найти на них ответ: Как увлечь ?Что предложить и сделать такое, такое ,чтобы загорелись глаза? Как сделать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занятием. Как превратить в их ХОЧУ и БУДУ!         У дошколят часто возникают проблемы при усвоении программного материала по подготовке к обучению грамоте, поскольку категории этого раздела являются трудными для восприятия. Данная проблема особенно остро стоит при обучении детей с нарушениями речи, но может коснуться и детей с нормальным речевым развитием. Ведь различение таких категорий грамоты, как «звук» и «буква», «согласный» и «гласный», «твердый» и «мягкий», «звонкий» и «глухой», ставят в тупик не только детей, но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их родителей. Работая с детьми , я взяла персонаж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Звуковичок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в буквальном смысле на себе показывает характеристику звук.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Звуковичок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делает процесс звукобуквенного анализа увлекательным, интересным, а главное наглядным. Ведь зрительная опора всегда служит надежным помощником слуховому восприятию.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6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Формирование языковых понятий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Формирование понятия «предложение»</a:t>
            </a:r>
            <a:r>
              <a:rPr lang="ru-RU" dirty="0"/>
              <a:t> включает в себя несколько этапов:</a:t>
            </a:r>
          </a:p>
          <a:p>
            <a:r>
              <a:rPr lang="ru-RU" b="1" dirty="0"/>
              <a:t>Ознакомление с термином «предложение»</a:t>
            </a:r>
            <a:r>
              <a:rPr lang="ru-RU" dirty="0"/>
              <a:t>. Детям объясняют, что предложение состоит из слов, которые о чём-либо рассказывают и следуют друг за другом.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b="1" dirty="0"/>
              <a:t>Формирование умения составлять предложения</a:t>
            </a:r>
            <a:r>
              <a:rPr lang="ru-RU" dirty="0"/>
              <a:t> из двух, трёх, четырёх слов и анализировать состав предложения.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397324"/>
            <a:ext cx="4313238" cy="3234928"/>
          </a:xfrm>
        </p:spPr>
      </p:pic>
    </p:spTree>
    <p:extLst>
      <p:ext uri="{BB962C8B-B14F-4D97-AF65-F5344CB8AC3E}">
        <p14:creationId xmlns:p14="http://schemas.microsoft.com/office/powerpoint/2010/main" val="153409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понятия «ЗВУК»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провожу игру «Послушаем звуки, которые нас окружают». Объясняю, что есть звуки, которые исходят от действий с различными предметами, есть звуки, которые мы издаем органами речи.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Прошу детей закрыть глаза, запомнить и назвать все, что они услышат.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Постучать – Это речевой звук?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А, О, М, К – Это …?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догадались, что 1й звук неречевой, а другой речевой?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мы с детьми должны разобраться, как образуется речевой звук.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находится во рту у каждого из вас?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еще необходимо для образования звуков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?(голос)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Скажите, можем ли мы увидеть звук?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(только произнести)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169" y="1422400"/>
            <a:ext cx="3002489" cy="318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85" y="446088"/>
            <a:ext cx="4440958" cy="5414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653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Знакомство с графическим изображением языковых единиц</a:t>
            </a:r>
            <a:br>
              <a:rPr lang="ru-RU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мы даем понятия «буква» и «звук», мы их четко должны разграничивать: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Звуки- слышим, произносим, буквы – пишем, видим.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процесс запоминания языковых понятий протекал легче и интересней, я нашла короткие и легко заучиваемые стихотворения.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я ушами слышу,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ртом произношу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БУКВЫ я глазами вижу,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Буквы я рукой пишу.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805" y="2945907"/>
            <a:ext cx="2444708" cy="2542252"/>
          </a:xfrm>
          <a:prstGeom prst="rect">
            <a:avLst/>
          </a:prstGeom>
        </p:spPr>
      </p:pic>
      <p:pic>
        <p:nvPicPr>
          <p:cNvPr id="12" name="Объект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173" y="1709909"/>
            <a:ext cx="3248397" cy="377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96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Звуки, которые мы произносим бывают разными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мы произносим свободно (А-О-У-Ы-Э-И), при произнесении других звуков встречается препятствие (губы, зубы, язык). Поэтому все звуки мы будем делить на 2 группы: гласные и согласные.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ГЛАСНЫЕ поются,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 рта на волю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рвутся,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Вылетают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преград,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Песню звонкую кричат.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Знакомлю со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Звуковичками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гласных звуков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давать задание на определение гласного звука по беззвучной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артикуляции. А СОГЛАСНЫЕ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 рту звучать прекрасно.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мычат, шипят, рычат,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петь вот не хотят.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Знакомлю с обозначением согласного звука.</a:t>
            </a:r>
          </a:p>
        </p:txBody>
      </p:sp>
    </p:spTree>
    <p:extLst>
      <p:ext uri="{BB962C8B-B14F-4D97-AF65-F5344CB8AC3E}">
        <p14:creationId xmlns:p14="http://schemas.microsoft.com/office/powerpoint/2010/main" val="121772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-apple-system"/>
              </a:rPr>
              <a:t>З</a:t>
            </a:r>
            <a:r>
              <a:rPr lang="ru-RU" dirty="0" smtClean="0">
                <a:latin typeface="-apple-system"/>
              </a:rPr>
              <a:t>накомим </a:t>
            </a:r>
            <a:r>
              <a:rPr lang="ru-RU" dirty="0">
                <a:latin typeface="-apple-system"/>
              </a:rPr>
              <a:t>с понятиями «твердые» и «мягкие» согласные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232" y="1208024"/>
            <a:ext cx="2024047" cy="28714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3852" y="2808363"/>
            <a:ext cx="2444708" cy="254225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latin typeface="-apple-system"/>
            </a:endParaRPr>
          </a:p>
          <a:p>
            <a:r>
              <a:rPr lang="ru-RU" dirty="0">
                <a:latin typeface="-apple-system"/>
              </a:rPr>
              <a:t>ТВЕРДЫЙ звук, как лед зимой</a:t>
            </a:r>
            <a:br>
              <a:rPr lang="ru-RU" dirty="0">
                <a:latin typeface="-apple-system"/>
              </a:rPr>
            </a:br>
            <a:r>
              <a:rPr lang="ru-RU" dirty="0">
                <a:latin typeface="-apple-system"/>
              </a:rPr>
              <a:t>Твердый, синий, неживой.</a:t>
            </a:r>
            <a:br>
              <a:rPr lang="ru-RU" dirty="0">
                <a:latin typeface="-apple-system"/>
              </a:rPr>
            </a:br>
            <a:endParaRPr lang="ru-RU" dirty="0" smtClean="0">
              <a:latin typeface="-apple-system"/>
            </a:endParaRPr>
          </a:p>
          <a:p>
            <a:endParaRPr lang="ru-RU" dirty="0">
              <a:latin typeface="-apple-system"/>
            </a:endParaRPr>
          </a:p>
          <a:p>
            <a:endParaRPr lang="ru-RU" dirty="0" smtClean="0">
              <a:latin typeface="-apple-system"/>
            </a:endParaRPr>
          </a:p>
          <a:p>
            <a:r>
              <a:rPr lang="ru-RU" dirty="0" smtClean="0">
                <a:latin typeface="-apple-system"/>
              </a:rPr>
              <a:t>МЯГКИЙ </a:t>
            </a:r>
            <a:r>
              <a:rPr lang="ru-RU" dirty="0">
                <a:latin typeface="-apple-system"/>
              </a:rPr>
              <a:t>звук, как травка в мае</a:t>
            </a:r>
            <a:br>
              <a:rPr lang="ru-RU" dirty="0">
                <a:latin typeface="-apple-system"/>
              </a:rPr>
            </a:br>
            <a:r>
              <a:rPr lang="ru-RU" dirty="0">
                <a:latin typeface="-apple-system"/>
              </a:rPr>
              <a:t>Мягкая, зеленая, живая.</a:t>
            </a:r>
          </a:p>
          <a:p>
            <a:pPr marL="0" indent="0">
              <a:buNone/>
            </a:pPr>
            <a:endParaRPr lang="ru-RU" dirty="0">
              <a:latin typeface="-apple-system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13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анализ- это умение определять порядок и количество звуков в слове и давать характеристику каждому звуку. Этот процесс сложный для ребенка и для того, чтобы повысить мотивацию,  заинтересовать ребенка я использую разнообразные приемы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Звуковички очень нравятся детям, поскольку позволяют «оживить» такую сухую информацию, как характеристика звуков. Ребенок каждый раз создает новый образ, со своим «характером», иногда похожего на предыдущего, а порой совсем иного. И на каждом занятии дети предвкушают, каким же сегодня будет их любимый персонаж.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07" y="3786554"/>
            <a:ext cx="5711571" cy="3071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552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«Оденем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Звуковичка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закрепить умение анализировать звуки.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твердый звук - синие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башмачки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Согласный мягкий звук – башмачки зеленым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цветом</a:t>
            </a:r>
          </a:p>
          <a:p>
            <a:pPr lvl="0"/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-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башмачки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красным цветом</a:t>
            </a:r>
            <a:r>
              <a:rPr lang="ru-RU" sz="1000" dirty="0">
                <a:solidFill>
                  <a:srgbClr val="000000"/>
                </a:solidFill>
                <a:latin typeface="-apple-system"/>
              </a:rPr>
              <a:t>..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784" y="2548941"/>
            <a:ext cx="2343393" cy="923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3" y="476765"/>
            <a:ext cx="2122140" cy="2379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016" y="3587166"/>
            <a:ext cx="2644726" cy="8704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016" y="4686256"/>
            <a:ext cx="2784084" cy="106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2131</TotalTime>
  <Words>933</Words>
  <Application>Microsoft Office PowerPoint</Application>
  <PresentationFormat>Широкоэкранный</PresentationFormat>
  <Paragraphs>62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-apple-system</vt:lpstr>
      <vt:lpstr>Arial</vt:lpstr>
      <vt:lpstr>Century Gothic</vt:lpstr>
      <vt:lpstr>Times New Roman</vt:lpstr>
      <vt:lpstr>Wingdings 3</vt:lpstr>
      <vt:lpstr>Легкий дым</vt:lpstr>
      <vt:lpstr>Приемы работы над звукобуквенным анализом слова у детей старшего дошкольного возраста.</vt:lpstr>
      <vt:lpstr>Актуальность</vt:lpstr>
      <vt:lpstr>Формирование языковых понятий</vt:lpstr>
      <vt:lpstr> Формирование понятия «ЗВУК» </vt:lpstr>
      <vt:lpstr> Знакомство с графическим изображением языковых единиц </vt:lpstr>
      <vt:lpstr> Звуки, которые мы произносим бывают разными </vt:lpstr>
      <vt:lpstr>Знакомим с понятиями «твердые» и «мягкие» согласные</vt:lpstr>
      <vt:lpstr>Звуковой анализ- это умение определять порядок и количество звуков в слове и давать характеристику каждому звуку. Этот процесс сложный для ребенка и для того, чтобы повысить мотивацию,  заинтересовать ребенка я использую разнообразные приемы</vt:lpstr>
      <vt:lpstr>Дидактическая игра «Оденем Звуковичка». Цель: закрепить умение анализировать звуки. </vt:lpstr>
      <vt:lpstr>Совет</vt:lpstr>
      <vt:lpstr>Деление слов на слоги</vt:lpstr>
      <vt:lpstr> Дидактическая игра « Болельщики на стадионе»  Представим что мы на стадионе .   </vt:lpstr>
      <vt:lpstr>Кни -  га – 2 слога,                     фо –то –гра фи -я -5 слогов</vt:lpstr>
      <vt:lpstr>Ударение. «Торопилки»</vt:lpstr>
      <vt:lpstr>вывод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Приемы работы над звукобуквенным анализом слова у детей старшего дошкольного возраста.</dc:title>
  <dc:creator>Учетная запись Майкрософт</dc:creator>
  <cp:lastModifiedBy>User</cp:lastModifiedBy>
  <cp:revision>50</cp:revision>
  <dcterms:created xsi:type="dcterms:W3CDTF">2025-08-20T11:21:13Z</dcterms:created>
  <dcterms:modified xsi:type="dcterms:W3CDTF">2025-08-26T23:01:29Z</dcterms:modified>
</cp:coreProperties>
</file>